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56" r:id="rId3"/>
    <p:sldId id="257" r:id="rId4"/>
    <p:sldId id="258" r:id="rId5"/>
    <p:sldId id="270" r:id="rId6"/>
    <p:sldId id="294" r:id="rId7"/>
    <p:sldId id="296" r:id="rId8"/>
    <p:sldId id="289" r:id="rId9"/>
    <p:sldId id="276" r:id="rId10"/>
    <p:sldId id="290" r:id="rId11"/>
    <p:sldId id="281" r:id="rId12"/>
    <p:sldId id="291" r:id="rId13"/>
    <p:sldId id="292" r:id="rId14"/>
    <p:sldId id="272" r:id="rId15"/>
    <p:sldId id="273" r:id="rId16"/>
    <p:sldId id="285" r:id="rId17"/>
    <p:sldId id="293" r:id="rId18"/>
    <p:sldId id="263" r:id="rId19"/>
    <p:sldId id="275" r:id="rId20"/>
    <p:sldId id="282" r:id="rId21"/>
    <p:sldId id="283" r:id="rId22"/>
    <p:sldId id="261" r:id="rId23"/>
    <p:sldId id="262" r:id="rId24"/>
    <p:sldId id="264" r:id="rId25"/>
    <p:sldId id="267" r:id="rId26"/>
    <p:sldId id="271" r:id="rId27"/>
  </p:sldIdLst>
  <p:sldSz cx="9906000" cy="6858000" type="A4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79" autoAdjust="0"/>
  </p:normalViewPr>
  <p:slideViewPr>
    <p:cSldViewPr>
      <p:cViewPr varScale="1">
        <p:scale>
          <a:sx n="108" d="100"/>
          <a:sy n="108" d="100"/>
        </p:scale>
        <p:origin x="636" y="10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1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4342663079068844"/>
          <c:w val="0.51995122546324102"/>
          <c:h val="0.756573369209311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2178664770537323"/>
                  <c:y val="9.4273247197284946E-3"/>
                </c:manualLayout>
              </c:layout>
              <c:spPr/>
              <c:txPr>
                <a:bodyPr/>
                <a:lstStyle/>
                <a:p>
                  <a:pPr>
                    <a:defRPr sz="1400" i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63A-44B5-9956-EB32FC1F1A14}"/>
                </c:ext>
              </c:extLst>
            </c:dLbl>
            <c:dLbl>
              <c:idx val="1"/>
              <c:layout>
                <c:manualLayout>
                  <c:x val="9.3116327599205337E-2"/>
                  <c:y val="1.2834929906273624E-2"/>
                </c:manualLayout>
              </c:layout>
              <c:spPr/>
              <c:txPr>
                <a:bodyPr/>
                <a:lstStyle/>
                <a:p>
                  <a:pPr>
                    <a:defRPr sz="1400" i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63A-44B5-9956-EB32FC1F1A14}"/>
                </c:ext>
              </c:extLst>
            </c:dLbl>
            <c:dLbl>
              <c:idx val="2"/>
              <c:layout>
                <c:manualLayout>
                  <c:x val="2.3414062767382865E-2"/>
                  <c:y val="-2.5612874911248314E-2"/>
                </c:manualLayout>
              </c:layout>
              <c:spPr/>
              <c:txPr>
                <a:bodyPr/>
                <a:lstStyle/>
                <a:p>
                  <a:pPr>
                    <a:defRPr sz="1400" i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63A-44B5-9956-EB32FC1F1A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i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Татары </c:v>
                </c:pt>
                <c:pt idx="1">
                  <c:v>Русские</c:v>
                </c:pt>
                <c:pt idx="2">
                  <c:v> Другие национальности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92.1</c:v>
                </c:pt>
                <c:pt idx="1">
                  <c:v>6.7</c:v>
                </c:pt>
                <c:pt idx="2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3A-44B5-9956-EB32FC1F1A1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43600565630778682"/>
          <c:y val="0.40600867746355074"/>
          <c:w val="0.48003930438153652"/>
          <c:h val="0.45067686821540714"/>
        </c:manualLayout>
      </c:layout>
      <c:overlay val="0"/>
      <c:txPr>
        <a:bodyPr/>
        <a:lstStyle/>
        <a:p>
          <a:pPr>
            <a:lnSpc>
              <a:spcPts val="1000"/>
            </a:lnSpc>
            <a:defRPr sz="1200" i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/>
                </a:solidFill>
              </a:rPr>
              <a:t>Динамика роста заработной платы, руб</a:t>
            </a:r>
            <a:r>
              <a:rPr lang="ru-RU" sz="1600" dirty="0"/>
              <a:t>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29349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8A-4DE5-AE2F-6F323E7C66A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29932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8A-4DE5-AE2F-6F323E7C66A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34183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8A-4DE5-AE2F-6F323E7C66A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38902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18A-4DE5-AE2F-6F323E7C66A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46284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8A-4DE5-AE2F-6F323E7C66A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63930704"/>
        <c:axId val="563914480"/>
      </c:barChart>
      <c:catAx>
        <c:axId val="56393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3914480"/>
        <c:crosses val="autoZero"/>
        <c:auto val="1"/>
        <c:lblAlgn val="ctr"/>
        <c:lblOffset val="100"/>
        <c:noMultiLvlLbl val="0"/>
      </c:catAx>
      <c:valAx>
        <c:axId val="563914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3930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chemeClr val="tx1"/>
                </a:solidFill>
              </a:rPr>
              <a:t>Валовый территориальный продукт, млн. </a:t>
            </a:r>
            <a:r>
              <a:rPr lang="ru-RU" sz="1600" b="1" dirty="0">
                <a:solidFill>
                  <a:schemeClr val="tx1"/>
                </a:solidFill>
              </a:rPr>
              <a:t>руб</a:t>
            </a:r>
            <a:r>
              <a:rPr lang="ru-RU" sz="1600" dirty="0"/>
              <a:t>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012491978503217"/>
          <c:y val="0.33615126467593176"/>
          <c:w val="0.83775704026252473"/>
          <c:h val="0.497280851774795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13382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23-47FE-8088-E7E65225310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13965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23-47FE-8088-E7E65225310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18204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23-47FE-8088-E7E65225310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</c:formatCode>
                <c:ptCount val="1"/>
                <c:pt idx="0">
                  <c:v>19143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923-47FE-8088-E7E65225310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</c:formatCode>
                <c:ptCount val="1"/>
                <c:pt idx="0">
                  <c:v>20992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23-47FE-8088-E7E65225310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63930704"/>
        <c:axId val="563914480"/>
      </c:barChart>
      <c:catAx>
        <c:axId val="56393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3914480"/>
        <c:crosses val="autoZero"/>
        <c:auto val="1"/>
        <c:lblAlgn val="ctr"/>
        <c:lblOffset val="100"/>
        <c:noMultiLvlLbl val="0"/>
      </c:catAx>
      <c:valAx>
        <c:axId val="563914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3930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валового территориального продукта, %</c:v>
                </c:pt>
              </c:strCache>
            </c:strRef>
          </c:tx>
          <c:explosion val="9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D8A-4022-81C9-75BF68E1927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D8A-4022-81C9-75BF68E1927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D8A-4022-81C9-75BF68E1927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D8A-4022-81C9-75BF68E1927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D8A-4022-81C9-75BF68E1927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83B-43A3-B6F8-1AA8DB21CA1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Торговля</c:v>
                </c:pt>
                <c:pt idx="1">
                  <c:v>Сельское хозяйство</c:v>
                </c:pt>
                <c:pt idx="2">
                  <c:v>Строительство</c:v>
                </c:pt>
                <c:pt idx="3">
                  <c:v>Промышленность</c:v>
                </c:pt>
                <c:pt idx="4">
                  <c:v>Транспорт и связь</c:v>
                </c:pt>
                <c:pt idx="5">
                  <c:v>Прочее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</c:v>
                </c:pt>
                <c:pt idx="1">
                  <c:v>34</c:v>
                </c:pt>
                <c:pt idx="2">
                  <c:v>10</c:v>
                </c:pt>
                <c:pt idx="3">
                  <c:v>18</c:v>
                </c:pt>
                <c:pt idx="4">
                  <c:v>3</c:v>
                </c:pt>
                <c:pt idx="5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B-43A3-B6F8-1AA8DB21CA1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tx1"/>
                </a:solidFill>
              </a:rPr>
              <a:t>Динамика инвестиций в основной </a:t>
            </a:r>
            <a:r>
              <a:rPr lang="ru-RU" sz="1600" dirty="0" smtClean="0">
                <a:solidFill>
                  <a:schemeClr val="tx1"/>
                </a:solidFill>
              </a:rPr>
              <a:t>капитал, </a:t>
            </a:r>
            <a:r>
              <a:rPr lang="ru-RU" sz="1600" dirty="0" err="1" smtClean="0">
                <a:solidFill>
                  <a:schemeClr val="tx1"/>
                </a:solidFill>
              </a:rPr>
              <a:t>млн.руб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инвестиций в основной капитал, млн.руб.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5.868545968010723E-2"/>
                  <c:y val="7.4260754652991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12C-4F2A-82C3-14249D2913D9}"/>
                </c:ext>
              </c:extLst>
            </c:dLbl>
            <c:dLbl>
              <c:idx val="1"/>
              <c:layout>
                <c:manualLayout>
                  <c:x val="-6.437479168981225E-2"/>
                  <c:y val="6.96194574871797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12C-4F2A-82C3-14249D2913D9}"/>
                </c:ext>
              </c:extLst>
            </c:dLbl>
            <c:dLbl>
              <c:idx val="2"/>
              <c:layout>
                <c:manualLayout>
                  <c:x val="-5.8685459680107334E-2"/>
                  <c:y val="6.96194574871797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12C-4F2A-82C3-14249D2913D9}"/>
                </c:ext>
              </c:extLst>
            </c:dLbl>
            <c:dLbl>
              <c:idx val="3"/>
              <c:layout>
                <c:manualLayout>
                  <c:x val="-5.868545968010723E-2"/>
                  <c:y val="8.3543348984615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612C-4F2A-82C3-14249D2913D9}"/>
                </c:ext>
              </c:extLst>
            </c:dLbl>
            <c:dLbl>
              <c:idx val="4"/>
              <c:layout>
                <c:manualLayout>
                  <c:x val="-5.868545968010723E-2"/>
                  <c:y val="7.4260754652991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12C-4F2A-82C3-14249D2913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3350</c:v>
                </c:pt>
                <c:pt idx="1">
                  <c:v>3688</c:v>
                </c:pt>
                <c:pt idx="2">
                  <c:v>5312</c:v>
                </c:pt>
                <c:pt idx="3">
                  <c:v>4287</c:v>
                </c:pt>
                <c:pt idx="4">
                  <c:v>4292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2C-4F2A-82C3-14249D2913D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63920304"/>
        <c:axId val="563926544"/>
      </c:lineChart>
      <c:catAx>
        <c:axId val="563920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3926544"/>
        <c:crosses val="autoZero"/>
        <c:auto val="1"/>
        <c:lblAlgn val="ctr"/>
        <c:lblOffset val="100"/>
        <c:noMultiLvlLbl val="0"/>
      </c:catAx>
      <c:valAx>
        <c:axId val="563926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3920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20816411294868"/>
          <c:y val="3.2083135543862121E-2"/>
          <c:w val="0.54760557707195934"/>
          <c:h val="0.75413590409146458"/>
        </c:manualLayout>
      </c:layout>
      <c:pie3DChart>
        <c:varyColors val="1"/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effectLst>
          <a:glow rad="63500">
            <a:schemeClr val="accent1">
              <a:satMod val="175000"/>
              <a:alpha val="40000"/>
            </a:schemeClr>
          </a:glow>
        </a:effectLst>
      </c:spPr>
    </c:plotArea>
    <c:legend>
      <c:legendPos val="r"/>
      <c:layout>
        <c:manualLayout>
          <c:xMode val="edge"/>
          <c:yMode val="edge"/>
          <c:x val="0.70104974077829763"/>
          <c:y val="0"/>
          <c:w val="0.28650217667337929"/>
          <c:h val="0.66676598223093053"/>
        </c:manualLayout>
      </c:layout>
      <c:overlay val="0"/>
      <c:txPr>
        <a:bodyPr/>
        <a:lstStyle/>
        <a:p>
          <a:pPr>
            <a:defRPr sz="1600" i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55820367785221"/>
          <c:y val="1.7514576457699892E-2"/>
          <c:w val="0.45873489902088171"/>
          <c:h val="0.7475415971928819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3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на содержание дойного стада</c:v>
                </c:pt>
                <c:pt idx="1">
                  <c:v>на приобретение кормов для содержания кобыл</c:v>
                </c:pt>
                <c:pt idx="2">
                  <c:v>на приоберетние молодняка птицы</c:v>
                </c:pt>
                <c:pt idx="3">
                  <c:v>на приобретение нетелей</c:v>
                </c:pt>
                <c:pt idx="4">
                  <c:v>на строительство мини-ферм</c:v>
                </c:pt>
                <c:pt idx="5">
                  <c:v>на приобретение доильного оборудования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60</c:v>
                </c:pt>
                <c:pt idx="1">
                  <c:v>4</c:v>
                </c:pt>
                <c:pt idx="2">
                  <c:v>16</c:v>
                </c:pt>
                <c:pt idx="3">
                  <c:v>3</c:v>
                </c:pt>
                <c:pt idx="4">
                  <c:v>16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C3-4063-A92A-F68CC6D2C5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</c:plotArea>
    <c:legend>
      <c:legendPos val="r"/>
      <c:layout>
        <c:manualLayout>
          <c:xMode val="edge"/>
          <c:yMode val="edge"/>
          <c:x val="0.63446018075286326"/>
          <c:y val="3.8822013230734184E-2"/>
          <c:w val="0.33793419088700288"/>
          <c:h val="0.72242083432300475"/>
        </c:manualLayout>
      </c:layout>
      <c:overlay val="0"/>
      <c:txPr>
        <a:bodyPr/>
        <a:lstStyle/>
        <a:p>
          <a:pPr>
            <a:defRPr sz="1600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8506954071870777"/>
          <c:y val="3.3736294630306437E-3"/>
          <c:w val="0.66641136996139694"/>
          <c:h val="0.9838291500529522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0-AAAB-46E3-BAE3-373CAAEED2DF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1-AAAB-46E3-BAE3-373CAAEED2DF}"/>
              </c:ext>
            </c:extLst>
          </c:dPt>
          <c:dPt>
            <c:idx val="6"/>
            <c:bubble3D val="0"/>
            <c:explosion val="3"/>
            <c:extLst>
              <c:ext xmlns:c16="http://schemas.microsoft.com/office/drawing/2014/chart" uri="{C3380CC4-5D6E-409C-BE32-E72D297353CC}">
                <c16:uniqueId val="{00000002-AAAB-46E3-BAE3-373CAAEED2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Татары</c:v>
                </c:pt>
                <c:pt idx="1">
                  <c:v>Русские</c:v>
                </c:pt>
                <c:pt idx="2">
                  <c:v>Марийцы</c:v>
                </c:pt>
                <c:pt idx="3">
                  <c:v>Армяне</c:v>
                </c:pt>
                <c:pt idx="4">
                  <c:v>Таджики</c:v>
                </c:pt>
                <c:pt idx="5">
                  <c:v>Узбеки</c:v>
                </c:pt>
                <c:pt idx="6">
                  <c:v>из смешанных семей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6918</c:v>
                </c:pt>
                <c:pt idx="1">
                  <c:v>650</c:v>
                </c:pt>
                <c:pt idx="2">
                  <c:v>27</c:v>
                </c:pt>
                <c:pt idx="3">
                  <c:v>7</c:v>
                </c:pt>
                <c:pt idx="4">
                  <c:v>15</c:v>
                </c:pt>
                <c:pt idx="5">
                  <c:v>28</c:v>
                </c:pt>
                <c:pt idx="6">
                  <c:v>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AAB-46E3-BAE3-373CAAEED2D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l"/>
      <c:layout>
        <c:manualLayout>
          <c:xMode val="edge"/>
          <c:yMode val="edge"/>
          <c:x val="2.8002604021681071E-2"/>
          <c:y val="9.884643637715726E-2"/>
          <c:w val="0.40079388484866191"/>
          <c:h val="0.9011535636228426"/>
        </c:manualLayout>
      </c:layout>
      <c:overlay val="0"/>
      <c:txPr>
        <a:bodyPr/>
        <a:lstStyle/>
        <a:p>
          <a:pPr>
            <a:defRPr sz="11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0.44619</cdr:x>
      <cdr:y>0.54078</cdr:y>
    </cdr:from>
    <cdr:to>
      <cdr:x>0.68126</cdr:x>
      <cdr:y>0.92008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3553677" y="1947032"/>
          <a:ext cx="1872208" cy="1365636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6">
            <a:lumMod val="60000"/>
            <a:lumOff val="40000"/>
          </a:schemeClr>
        </a:solidFill>
        <a:ln xmlns:a="http://schemas.openxmlformats.org/drawingml/2006/main" w="9525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i="1" dirty="0" smtClean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«Развитие семейных животновод-</a:t>
          </a:r>
          <a:r>
            <a:rPr lang="ru-RU" sz="1600" i="1" dirty="0" err="1" smtClean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ческих</a:t>
          </a:r>
          <a:r>
            <a:rPr lang="ru-RU" sz="1600" i="1" dirty="0" smtClean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ферм» до 30 </a:t>
          </a:r>
          <a:r>
            <a:rPr lang="ru-RU" sz="1600" i="1" dirty="0" err="1" smtClean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endParaRPr lang="ru-RU" sz="1600" i="1" dirty="0">
            <a:solidFill>
              <a:schemeClr val="tx1"/>
            </a:solidFill>
            <a:effectLst>
              <a:glow rad="101600">
                <a:schemeClr val="bg1">
                  <a:alpha val="60000"/>
                </a:schemeClr>
              </a:glo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0.35803</cdr:x>
      <cdr:y>0.10352</cdr:y>
    </cdr:from>
    <cdr:to>
      <cdr:x>0.45929</cdr:x>
      <cdr:y>0.17805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964815" y="555753"/>
          <a:ext cx="838490" cy="40011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endParaRPr lang="ru-RU" sz="2000" b="1" cap="none" spc="0" dirty="0">
            <a:ln w="1905"/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chenCyr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0.45368</cdr:x>
      <cdr:y>0.56334</cdr:y>
    </cdr:from>
    <cdr:to>
      <cdr:x>0.57257</cdr:x>
      <cdr:y>0.6952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756903" y="3024336"/>
          <a:ext cx="984516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2000" b="1" dirty="0" smtClean="0">
            <a:ln w="1905"/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chenCyr" panose="02020603050405020304" pitchFamily="18" charset="0"/>
          </a:endParaRPr>
        </a:p>
        <a:p xmlns:a="http://schemas.openxmlformats.org/drawingml/2006/main">
          <a:pPr algn="ctr"/>
          <a:endParaRPr lang="ru-RU" sz="2000" b="1" cap="none" spc="0" dirty="0">
            <a:ln w="1905"/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chenCyr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0475" cy="497046"/>
          </a:xfrm>
          <a:prstGeom prst="rect">
            <a:avLst/>
          </a:prstGeom>
        </p:spPr>
        <p:txBody>
          <a:bodyPr vert="horz" lIns="95704" tIns="47852" rIns="95704" bIns="4785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8" y="1"/>
            <a:ext cx="2950475" cy="497046"/>
          </a:xfrm>
          <a:prstGeom prst="rect">
            <a:avLst/>
          </a:prstGeom>
        </p:spPr>
        <p:txBody>
          <a:bodyPr vert="horz" lIns="95704" tIns="47852" rIns="95704" bIns="47852" rtlCol="0"/>
          <a:lstStyle>
            <a:lvl1pPr algn="r">
              <a:defRPr sz="1300"/>
            </a:lvl1pPr>
          </a:lstStyle>
          <a:p>
            <a:fld id="{CD022838-B698-4589-8050-32F8C8D6E17B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2153"/>
            <a:ext cx="2950475" cy="497046"/>
          </a:xfrm>
          <a:prstGeom prst="rect">
            <a:avLst/>
          </a:prstGeom>
        </p:spPr>
        <p:txBody>
          <a:bodyPr vert="horz" lIns="95704" tIns="47852" rIns="95704" bIns="4785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8" y="9442153"/>
            <a:ext cx="2950475" cy="497046"/>
          </a:xfrm>
          <a:prstGeom prst="rect">
            <a:avLst/>
          </a:prstGeom>
        </p:spPr>
        <p:txBody>
          <a:bodyPr vert="horz" lIns="95704" tIns="47852" rIns="95704" bIns="47852" rtlCol="0" anchor="b"/>
          <a:lstStyle>
            <a:lvl1pPr algn="r">
              <a:defRPr sz="1300"/>
            </a:lvl1pPr>
          </a:lstStyle>
          <a:p>
            <a:fld id="{D9A9E4EF-0215-47A3-8147-47219B4E16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488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0475" cy="497046"/>
          </a:xfrm>
          <a:prstGeom prst="rect">
            <a:avLst/>
          </a:prstGeom>
        </p:spPr>
        <p:txBody>
          <a:bodyPr vert="horz" lIns="95704" tIns="47852" rIns="95704" bIns="4785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8" y="1"/>
            <a:ext cx="2950475" cy="497046"/>
          </a:xfrm>
          <a:prstGeom prst="rect">
            <a:avLst/>
          </a:prstGeom>
        </p:spPr>
        <p:txBody>
          <a:bodyPr vert="horz" lIns="95704" tIns="47852" rIns="95704" bIns="47852" rtlCol="0"/>
          <a:lstStyle>
            <a:lvl1pPr algn="r">
              <a:defRPr sz="1300"/>
            </a:lvl1pPr>
          </a:lstStyle>
          <a:p>
            <a:fld id="{9DD6880B-8459-434B-984E-7B59E9DA27F3}" type="datetimeFigureOut">
              <a:rPr lang="ru-RU" smtClean="0"/>
              <a:t>05.09.2025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86388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4" tIns="47852" rIns="95704" bIns="4785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21941"/>
            <a:ext cx="5447030" cy="4473415"/>
          </a:xfrm>
          <a:prstGeom prst="rect">
            <a:avLst/>
          </a:prstGeom>
        </p:spPr>
        <p:txBody>
          <a:bodyPr vert="horz" lIns="95704" tIns="47852" rIns="95704" bIns="47852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2153"/>
            <a:ext cx="2950475" cy="497046"/>
          </a:xfrm>
          <a:prstGeom prst="rect">
            <a:avLst/>
          </a:prstGeom>
        </p:spPr>
        <p:txBody>
          <a:bodyPr vert="horz" lIns="95704" tIns="47852" rIns="95704" bIns="4785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8" y="9442153"/>
            <a:ext cx="2950475" cy="497046"/>
          </a:xfrm>
          <a:prstGeom prst="rect">
            <a:avLst/>
          </a:prstGeom>
        </p:spPr>
        <p:txBody>
          <a:bodyPr vert="horz" lIns="95704" tIns="47852" rIns="95704" bIns="47852" rtlCol="0" anchor="b"/>
          <a:lstStyle>
            <a:lvl1pPr algn="r">
              <a:defRPr sz="1300"/>
            </a:lvl1pPr>
          </a:lstStyle>
          <a:p>
            <a:fld id="{D2920732-BDAC-4607-AAEF-8BDE8CEB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8398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86388" cy="37290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20732-BDAC-4607-AAEF-8BDE8CEB1DD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93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DEAFA-06F9-4913-BD1A-649D6E7C8DE2}" type="datetime1">
              <a:rPr lang="ru-RU" smtClean="0"/>
              <a:t>05.09.2025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497C-86B9-43C9-8E4E-957B9C00ED86}" type="datetime1">
              <a:rPr lang="ru-RU" smtClean="0"/>
              <a:t>05.09.2025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463C9-B28E-4B92-8F00-C65200B9347B}" type="datetime1">
              <a:rPr lang="ru-RU" smtClean="0"/>
              <a:t>05.09.2025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DEAFA-06F9-4913-BD1A-649D6E7C8DE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78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8E8A3-8C62-4490-AE8D-F84093535E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0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FD1D-1B54-4DB7-9203-531CE075002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65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0240-EF65-4023-9663-0F75E6E3494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878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6AC9-CFDD-494D-AEEA-81819AB2E96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48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C657-CA2A-4651-9C1A-14085B6DB78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958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4C1F-A929-45A2-BDC1-EFEF2C83D0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71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6DBB-009D-406B-AB34-25971A12F9C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6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8E8A3-8C62-4490-AE8D-F84093535E43}" type="datetime1">
              <a:rPr lang="ru-RU" smtClean="0"/>
              <a:t>05.09.2025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10BDC-5855-4FAA-93E6-768AC34830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98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497C-86B9-43C9-8E4E-957B9C00ED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927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463C9-B28E-4B92-8F00-C65200B934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12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FD1D-1B54-4DB7-9203-531CE0750023}" type="datetime1">
              <a:rPr lang="ru-RU" smtClean="0"/>
              <a:t>05.09.2025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C0240-EF65-4023-9663-0F75E6E34949}" type="datetime1">
              <a:rPr lang="ru-RU" smtClean="0"/>
              <a:t>05.09.2025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6AC9-CFDD-494D-AEEA-81819AB2E960}" type="datetime1">
              <a:rPr lang="ru-RU" smtClean="0"/>
              <a:t>05.09.2025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C657-CA2A-4651-9C1A-14085B6DB78E}" type="datetime1">
              <a:rPr lang="ru-RU" smtClean="0"/>
              <a:t>05.09.2025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4C1F-A929-45A2-BDC1-EFEF2C83D06B}" type="datetime1">
              <a:rPr lang="ru-RU" smtClean="0"/>
              <a:t>05.09.2025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6DBB-009D-406B-AB34-25971A12F9CF}" type="datetime1">
              <a:rPr lang="ru-RU" smtClean="0"/>
              <a:t>05.09.2025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10BDC-5855-4FAA-93E6-768AC34830D3}" type="datetime1">
              <a:rPr lang="ru-RU" smtClean="0"/>
              <a:t>05.09.2025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tx2">
                <a:lumMod val="40000"/>
                <a:lumOff val="60000"/>
              </a:schemeClr>
            </a:gs>
            <a:gs pos="44000">
              <a:schemeClr val="accent1">
                <a:lumMod val="20000"/>
                <a:lumOff val="80000"/>
              </a:schemeClr>
            </a:gs>
            <a:gs pos="89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D4E77-8D21-4BBB-842C-FC5B716D3610}" type="datetime1">
              <a:rPr lang="ru-RU" smtClean="0"/>
              <a:t>05.09.2025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tx2">
                <a:lumMod val="40000"/>
                <a:lumOff val="60000"/>
              </a:schemeClr>
            </a:gs>
            <a:gs pos="44000">
              <a:schemeClr val="accent1">
                <a:lumMod val="20000"/>
                <a:lumOff val="80000"/>
              </a:schemeClr>
            </a:gs>
            <a:gs pos="89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D4E77-8D21-4BBB-842C-FC5B716D36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microsoft.com/office/2007/relationships/hdphoto" Target="../media/hdphoto12.wdp"/><Relationship Id="rId7" Type="http://schemas.microsoft.com/office/2007/relationships/hdphoto" Target="../media/hdphoto23.wdp"/><Relationship Id="rId12" Type="http://schemas.openxmlformats.org/officeDocument/2006/relationships/image" Target="../media/image46.png"/><Relationship Id="rId2" Type="http://schemas.openxmlformats.org/officeDocument/2006/relationships/image" Target="../media/image19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microsoft.com/office/2007/relationships/hdphoto" Target="../media/hdphoto22.wdp"/><Relationship Id="rId15" Type="http://schemas.microsoft.com/office/2007/relationships/hdphoto" Target="../media/hdphoto25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24.wdp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6.png"/><Relationship Id="rId3" Type="http://schemas.microsoft.com/office/2007/relationships/hdphoto" Target="../media/hdphoto12.wdp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4.jpeg"/><Relationship Id="rId5" Type="http://schemas.microsoft.com/office/2007/relationships/hdphoto" Target="../media/hdphoto26.wdp"/><Relationship Id="rId10" Type="http://schemas.openxmlformats.org/officeDocument/2006/relationships/image" Target="../media/image53.jpeg"/><Relationship Id="rId4" Type="http://schemas.openxmlformats.org/officeDocument/2006/relationships/image" Target="../media/image50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microsoft.com/office/2007/relationships/hdphoto" Target="../media/hdphoto12.wdp"/><Relationship Id="rId7" Type="http://schemas.openxmlformats.org/officeDocument/2006/relationships/image" Target="../media/image5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microsoft.com/office/2007/relationships/hdphoto" Target="../media/hdphoto32.wdp"/><Relationship Id="rId3" Type="http://schemas.microsoft.com/office/2007/relationships/hdphoto" Target="../media/hdphoto27.wdp"/><Relationship Id="rId7" Type="http://schemas.microsoft.com/office/2007/relationships/hdphoto" Target="../media/hdphoto29.wdp"/><Relationship Id="rId12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microsoft.com/office/2007/relationships/hdphoto" Target="../media/hdphoto31.wdp"/><Relationship Id="rId5" Type="http://schemas.microsoft.com/office/2007/relationships/hdphoto" Target="../media/hdphoto28.wdp"/><Relationship Id="rId15" Type="http://schemas.microsoft.com/office/2007/relationships/hdphoto" Target="../media/hdphoto33.wdp"/><Relationship Id="rId10" Type="http://schemas.openxmlformats.org/officeDocument/2006/relationships/image" Target="../media/image65.jpeg"/><Relationship Id="rId4" Type="http://schemas.openxmlformats.org/officeDocument/2006/relationships/image" Target="../media/image62.png"/><Relationship Id="rId9" Type="http://schemas.microsoft.com/office/2007/relationships/hdphoto" Target="../media/hdphoto30.wdp"/><Relationship Id="rId1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jpe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microsoft.com/office/2007/relationships/hdphoto" Target="../media/hdphoto34.wdp"/><Relationship Id="rId10" Type="http://schemas.microsoft.com/office/2007/relationships/hdphoto" Target="../media/hdphoto35.wdp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microsoft.com/office/2007/relationships/hdphoto" Target="../media/hdphoto36.wdp"/><Relationship Id="rId7" Type="http://schemas.openxmlformats.org/officeDocument/2006/relationships/image" Target="../media/image9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7.wdp"/><Relationship Id="rId11" Type="http://schemas.openxmlformats.org/officeDocument/2006/relationships/image" Target="../media/image95.jpeg"/><Relationship Id="rId5" Type="http://schemas.openxmlformats.org/officeDocument/2006/relationships/image" Target="../media/image90.png"/><Relationship Id="rId10" Type="http://schemas.openxmlformats.org/officeDocument/2006/relationships/image" Target="../media/image94.jpeg"/><Relationship Id="rId4" Type="http://schemas.openxmlformats.org/officeDocument/2006/relationships/image" Target="../media/image89.jpeg"/><Relationship Id="rId9" Type="http://schemas.openxmlformats.org/officeDocument/2006/relationships/image" Target="../media/image9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7.jpeg"/><Relationship Id="rId7" Type="http://schemas.openxmlformats.org/officeDocument/2006/relationships/image" Target="../media/image99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39.wdp"/><Relationship Id="rId5" Type="http://schemas.openxmlformats.org/officeDocument/2006/relationships/image" Target="../media/image98.jpeg"/><Relationship Id="rId4" Type="http://schemas.microsoft.com/office/2007/relationships/hdphoto" Target="../media/hdphoto38.wdp"/><Relationship Id="rId9" Type="http://schemas.openxmlformats.org/officeDocument/2006/relationships/image" Target="../media/image10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13" Type="http://schemas.openxmlformats.org/officeDocument/2006/relationships/image" Target="../media/image120.jpg"/><Relationship Id="rId3" Type="http://schemas.openxmlformats.org/officeDocument/2006/relationships/image" Target="../media/image113.jpeg"/><Relationship Id="rId7" Type="http://schemas.openxmlformats.org/officeDocument/2006/relationships/image" Target="../media/image116.jpeg"/><Relationship Id="rId12" Type="http://schemas.openxmlformats.org/officeDocument/2006/relationships/image" Target="../media/image119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0.wdp"/><Relationship Id="rId11" Type="http://schemas.openxmlformats.org/officeDocument/2006/relationships/image" Target="../media/image118.jpeg"/><Relationship Id="rId5" Type="http://schemas.openxmlformats.org/officeDocument/2006/relationships/image" Target="../media/image115.jpeg"/><Relationship Id="rId15" Type="http://schemas.openxmlformats.org/officeDocument/2006/relationships/image" Target="../media/image122.JPEG"/><Relationship Id="rId10" Type="http://schemas.microsoft.com/office/2007/relationships/hdphoto" Target="../media/hdphoto42.wdp"/><Relationship Id="rId4" Type="http://schemas.openxmlformats.org/officeDocument/2006/relationships/image" Target="../media/image114.jpeg"/><Relationship Id="rId9" Type="http://schemas.openxmlformats.org/officeDocument/2006/relationships/image" Target="../media/image117.jpeg"/><Relationship Id="rId14" Type="http://schemas.openxmlformats.org/officeDocument/2006/relationships/image" Target="../media/image1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g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microsoft.com/office/2007/relationships/hdphoto" Target="../media/hdphoto43.wdp"/><Relationship Id="rId7" Type="http://schemas.openxmlformats.org/officeDocument/2006/relationships/image" Target="../media/image133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11" Type="http://schemas.openxmlformats.org/officeDocument/2006/relationships/image" Target="../media/image135.png"/><Relationship Id="rId5" Type="http://schemas.openxmlformats.org/officeDocument/2006/relationships/image" Target="../media/image131.jpeg"/><Relationship Id="rId10" Type="http://schemas.microsoft.com/office/2007/relationships/hdphoto" Target="../media/hdphoto44.wdp"/><Relationship Id="rId4" Type="http://schemas.openxmlformats.org/officeDocument/2006/relationships/image" Target="../media/image130.jpeg"/><Relationship Id="rId9" Type="http://schemas.openxmlformats.org/officeDocument/2006/relationships/image" Target="../media/image1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microsoft.com/office/2007/relationships/hdphoto" Target="../media/hdphoto45.wdp"/><Relationship Id="rId7" Type="http://schemas.microsoft.com/office/2007/relationships/hdphoto" Target="../media/hdphoto46.wdp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6.wdp"/><Relationship Id="rId3" Type="http://schemas.openxmlformats.org/officeDocument/2006/relationships/chart" Target="../charts/chart1.xml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jpe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2.png"/><Relationship Id="rId7" Type="http://schemas.microsoft.com/office/2007/relationships/hdphoto" Target="../media/hdphoto10.wdp"/><Relationship Id="rId12" Type="http://schemas.openxmlformats.org/officeDocument/2006/relationships/image" Target="../media/image18.jfif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11.wdp"/><Relationship Id="rId5" Type="http://schemas.microsoft.com/office/2007/relationships/hdphoto" Target="../media/hdphoto9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1.jpeg"/><Relationship Id="rId10" Type="http://schemas.microsoft.com/office/2007/relationships/hdphoto" Target="../media/hdphoto15.wdp"/><Relationship Id="rId4" Type="http://schemas.openxmlformats.org/officeDocument/2006/relationships/image" Target="../media/image20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7.png"/><Relationship Id="rId18" Type="http://schemas.microsoft.com/office/2007/relationships/hdphoto" Target="../media/hdphoto21.wdp"/><Relationship Id="rId3" Type="http://schemas.microsoft.com/office/2007/relationships/hdphoto" Target="../media/hdphoto12.wdp"/><Relationship Id="rId7" Type="http://schemas.openxmlformats.org/officeDocument/2006/relationships/image" Target="../media/image33.png"/><Relationship Id="rId12" Type="http://schemas.microsoft.com/office/2007/relationships/hdphoto" Target="../media/hdphoto18.wdp"/><Relationship Id="rId17" Type="http://schemas.openxmlformats.org/officeDocument/2006/relationships/image" Target="../media/image39.png"/><Relationship Id="rId2" Type="http://schemas.openxmlformats.org/officeDocument/2006/relationships/image" Target="../media/image19.png"/><Relationship Id="rId16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19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strawell.org/wp-content/uploads/2017/03/free-powerpoint-templates-3deslgi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playcast.ru/uploads/2015/08/15/14700069.pn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5"/>
          <a:stretch/>
        </p:blipFill>
        <p:spPr bwMode="auto">
          <a:xfrm flipV="1">
            <a:off x="0" y="5020694"/>
            <a:ext cx="9917877" cy="185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30868" y="2060848"/>
            <a:ext cx="4222631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khive" pitchFamily="34" charset="0"/>
              </a:rPr>
              <a:t>Invest Tatarstan</a:t>
            </a:r>
          </a:p>
          <a:p>
            <a:pPr algn="ctr"/>
            <a:r>
              <a:rPr lang="en-US" sz="6600" b="1" cap="none" spc="0" dirty="0" smtClean="0">
                <a:ln w="190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khive" pitchFamily="34" charset="0"/>
              </a:rPr>
              <a:t>Invest Arsk</a:t>
            </a:r>
            <a:endParaRPr lang="ru-RU" sz="6600" b="1" cap="none" spc="0" dirty="0">
              <a:ln w="190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khive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89126" y="4221088"/>
            <a:ext cx="6527748" cy="14388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3600" b="1" i="1" cap="none" spc="0" dirty="0" smtClean="0">
                <a:ln w="190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Инвестиционный паспорт</a:t>
            </a:r>
          </a:p>
          <a:p>
            <a:pPr algn="ctr">
              <a:lnSpc>
                <a:spcPts val="3500"/>
              </a:lnSpc>
            </a:pPr>
            <a:r>
              <a:rPr lang="ru-RU" sz="3600" b="1" i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Арского муниципального района</a:t>
            </a:r>
          </a:p>
          <a:p>
            <a:pPr algn="ctr">
              <a:lnSpc>
                <a:spcPts val="3500"/>
              </a:lnSpc>
            </a:pPr>
            <a:r>
              <a:rPr lang="ru-RU" sz="3600" b="1" i="1" cap="none" spc="0" dirty="0" smtClean="0">
                <a:ln w="190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Республики Татарстан</a:t>
            </a:r>
            <a:endParaRPr lang="ru-RU" sz="3600" b="1" i="1" cap="none" spc="0" dirty="0">
              <a:ln w="190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</a:endParaRPr>
          </a:p>
        </p:txBody>
      </p:sp>
      <p:pic>
        <p:nvPicPr>
          <p:cNvPr id="2050" name="Picture 2" descr="http://www.playcast.ru/uploads/2015/08/15/14700069.pn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5"/>
          <a:stretch/>
        </p:blipFill>
        <p:spPr bwMode="auto">
          <a:xfrm>
            <a:off x="-11878" y="11340"/>
            <a:ext cx="9917877" cy="185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Марат\Desktop\Центр туризма и гостеприимства\Содержимое флешки 2\Лейб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9" b="100000" l="0" r="100000">
                        <a14:foregroundMark x1="2857" y1="2609" x2="35714" y2="2609"/>
                        <a14:foregroundMark x1="2143" y1="3478" x2="4286" y2="82609"/>
                        <a14:foregroundMark x1="63571" y1="90435" x2="63571" y2="90435"/>
                        <a14:foregroundMark x1="69643" y1="91014" x2="69643" y2="91014"/>
                        <a14:foregroundMark x1="74286" y1="91014" x2="74286" y2="91014"/>
                        <a14:foregroundMark x1="77500" y1="91014" x2="77500" y2="91014"/>
                        <a14:foregroundMark x1="80357" y1="91014" x2="80357" y2="91014"/>
                        <a14:foregroundMark x1="83929" y1="90725" x2="83929" y2="90725"/>
                        <a14:foregroundMark x1="86071" y1="90725" x2="86071" y2="90725"/>
                        <a14:foregroundMark x1="88214" y1="90725" x2="88214" y2="90725"/>
                        <a14:foregroundMark x1="70000" y1="91014" x2="88214" y2="90435"/>
                        <a14:foregroundMark x1="84643" y1="88406" x2="84643" y2="88406"/>
                        <a14:foregroundMark x1="2500" y1="1449" x2="36786" y2="2029"/>
                        <a14:foregroundMark x1="1786" y1="28116" x2="2143" y2="78261"/>
                        <a14:foregroundMark x1="3214" y1="1739" x2="42143" y2="1739"/>
                        <a14:backgroundMark x1="1786" y1="580" x2="36071" y2="870"/>
                        <a14:backgroundMark x1="65714" y1="91884" x2="90714" y2="91304"/>
                        <a14:backgroundMark x1="714" y1="25797" x2="1071" y2="61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9" y="660420"/>
            <a:ext cx="1061654" cy="120737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44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http://www.gtnt.ru/images/gtnt/content/356450forumgazel14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4555"/>
            <a:ext cx="9906000" cy="495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Куб 20"/>
          <p:cNvSpPr/>
          <p:nvPr/>
        </p:nvSpPr>
        <p:spPr>
          <a:xfrm>
            <a:off x="8579538" y="4637715"/>
            <a:ext cx="792088" cy="1923311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107417" y="6409453"/>
            <a:ext cx="2311400" cy="365125"/>
          </a:xfrm>
        </p:spPr>
        <p:txBody>
          <a:bodyPr/>
          <a:lstStyle/>
          <a:p>
            <a:r>
              <a:rPr lang="en-US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Invest Arsk </a:t>
            </a:r>
            <a:fld id="{B19B0651-EE4F-4900-A07F-96A6BFA9D0F0}" type="slidenum">
              <a:rPr lang="ru-RU" smtClean="0">
                <a:solidFill>
                  <a:sysClr val="windowText" lastClr="000000"/>
                </a:solidFill>
              </a:rPr>
              <a:t>10</a:t>
            </a:fld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00472" y="2499080"/>
            <a:ext cx="1170129" cy="67976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68106" tIns="68106" rIns="68106" bIns="68106" numCol="1" spcCol="1270" anchor="ctr" anchorCtr="0">
            <a:noAutofit/>
          </a:bodyPr>
          <a:lstStyle/>
          <a:p>
            <a:pPr algn="ctr" defTabSz="488950">
              <a:spcBef>
                <a:spcPct val="0"/>
              </a:spcBef>
            </a:pPr>
            <a:r>
              <a:rPr lang="ru-RU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Производство мяса</a:t>
            </a:r>
            <a:endParaRPr lang="ru-RU" sz="1200" i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1370601" y="2706834"/>
            <a:ext cx="780087" cy="483896"/>
          </a:xfrm>
          <a:prstGeom prst="wedgeRoundRectCallout">
            <a:avLst>
              <a:gd name="adj1" fmla="val -68115"/>
              <a:gd name="adj2" fmla="val 138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4 990</a:t>
            </a:r>
            <a:r>
              <a:rPr lang="en-US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endParaRPr lang="en-US" sz="1200" i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36776" y="2510968"/>
            <a:ext cx="1151300" cy="67976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68106" tIns="68106" rIns="68106" bIns="68106" numCol="1" spcCol="1270" anchor="ctr" anchorCtr="0">
            <a:noAutofit/>
          </a:bodyPr>
          <a:lstStyle/>
          <a:p>
            <a:pPr algn="ctr" defTabSz="488950">
              <a:spcBef>
                <a:spcPct val="0"/>
              </a:spcBef>
            </a:pPr>
            <a:r>
              <a:rPr lang="ru-RU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Производство молока</a:t>
            </a:r>
            <a:endParaRPr lang="ru-RU" sz="1200" i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4088076" y="2715081"/>
            <a:ext cx="845017" cy="483896"/>
          </a:xfrm>
          <a:prstGeom prst="wedgeRoundRectCallout">
            <a:avLst>
              <a:gd name="adj1" fmla="val -68115"/>
              <a:gd name="adj2" fmla="val 138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86 200 т</a:t>
            </a:r>
            <a:endParaRPr lang="en-US" sz="1200" i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media.istockphoto.com/photos/side-view-of-holstein-cow-5-years-old-standing-picture-id106531788?k=6&amp;m=106531788&amp;s=612x612&amp;w=0&amp;h=l7IpGC6aesf0e57Gfhp02IELgFqbxZqlUujCL4UjZ3I=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95" b="97381" l="4412" r="905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566" y="4998581"/>
            <a:ext cx="2310869" cy="158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kormovit.ru/upload/medialibrary/973/9733d2ff1c911670a5da56e517e7a9d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73" b="93848" l="4004" r="93750">
                        <a14:foregroundMark x1="62109" y1="84082" x2="79395" y2="68359"/>
                        <a14:foregroundMark x1="73828" y1="87988" x2="80371" y2="74023"/>
                        <a14:foregroundMark x1="79980" y1="78809" x2="74512" y2="8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254" y="5917629"/>
            <a:ext cx="784634" cy="7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Куб 19"/>
          <p:cNvSpPr/>
          <p:nvPr/>
        </p:nvSpPr>
        <p:spPr>
          <a:xfrm>
            <a:off x="5747230" y="4738601"/>
            <a:ext cx="791855" cy="180020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577094" y="5094979"/>
            <a:ext cx="1079887" cy="48690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100%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8417368" y="5094979"/>
            <a:ext cx="1079887" cy="48690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104%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70798" y="4142754"/>
            <a:ext cx="1770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chenCyr" panose="02020603050405020304" pitchFamily="18" charset="0"/>
                <a:cs typeface="Times New Roman" pitchFamily="18" charset="0"/>
              </a:rPr>
              <a:t>Поголовье КРС,</a:t>
            </a:r>
          </a:p>
          <a:p>
            <a:pPr algn="ctr"/>
            <a:r>
              <a:rPr lang="ru-RU" sz="1400" i="1" dirty="0" err="1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chenCyr" panose="02020603050405020304" pitchFamily="18" charset="0"/>
                <a:cs typeface="Times New Roman" pitchFamily="18" charset="0"/>
              </a:rPr>
              <a:t>т</a:t>
            </a:r>
            <a:r>
              <a:rPr lang="ru-RU" sz="1400" i="1" dirty="0" err="1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chenCyr" panose="02020603050405020304" pitchFamily="18" charset="0"/>
                <a:cs typeface="Times New Roman" pitchFamily="18" charset="0"/>
              </a:rPr>
              <a:t>ыс.гол</a:t>
            </a:r>
            <a:r>
              <a:rPr lang="ru-RU" sz="14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chenCyr" panose="02020603050405020304" pitchFamily="18" charset="0"/>
                <a:cs typeface="Times New Roman" pitchFamily="18" charset="0"/>
              </a:rPr>
              <a:t>.</a:t>
            </a:r>
            <a:endParaRPr lang="ru-RU" sz="1400" dirty="0">
              <a:latin typeface="AchenCyr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781131" y="6229413"/>
            <a:ext cx="4988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latin typeface="AchenCyr" panose="02020603050405020304" pitchFamily="18" charset="0"/>
              </a:rPr>
              <a:t>31,4</a:t>
            </a:r>
            <a:endParaRPr lang="ru-RU" sz="1400" dirty="0">
              <a:latin typeface="AchenCyr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218804" y="4142754"/>
            <a:ext cx="1513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chenCyr" panose="02020603050405020304" pitchFamily="18" charset="0"/>
                <a:cs typeface="Times New Roman" pitchFamily="18" charset="0"/>
              </a:rPr>
              <a:t>в </a:t>
            </a:r>
            <a:r>
              <a:rPr lang="ru-RU" sz="1400" i="1" dirty="0" err="1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chenCyr" panose="02020603050405020304" pitchFamily="18" charset="0"/>
                <a:cs typeface="Times New Roman" pitchFamily="18" charset="0"/>
              </a:rPr>
              <a:t>т.ч</a:t>
            </a:r>
            <a:r>
              <a:rPr lang="ru-RU" sz="14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chenCyr" panose="02020603050405020304" pitchFamily="18" charset="0"/>
                <a:cs typeface="Times New Roman" pitchFamily="18" charset="0"/>
              </a:rPr>
              <a:t>. коров,</a:t>
            </a:r>
          </a:p>
          <a:p>
            <a:pPr algn="ctr"/>
            <a:r>
              <a:rPr lang="ru-RU" sz="1400" i="1" dirty="0" err="1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chenCyr" panose="02020603050405020304" pitchFamily="18" charset="0"/>
                <a:cs typeface="Times New Roman" pitchFamily="18" charset="0"/>
              </a:rPr>
              <a:t>т</a:t>
            </a:r>
            <a:r>
              <a:rPr lang="ru-RU" sz="1400" i="1" dirty="0" err="1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chenCyr" panose="02020603050405020304" pitchFamily="18" charset="0"/>
                <a:cs typeface="Times New Roman" pitchFamily="18" charset="0"/>
              </a:rPr>
              <a:t>ыс.гол</a:t>
            </a:r>
            <a:r>
              <a:rPr lang="ru-RU" sz="14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chenCyr" panose="02020603050405020304" pitchFamily="18" charset="0"/>
                <a:cs typeface="Times New Roman" pitchFamily="18" charset="0"/>
              </a:rPr>
              <a:t>.</a:t>
            </a:r>
            <a:endParaRPr lang="ru-RU" sz="1400" dirty="0">
              <a:latin typeface="AchenCyr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604597" y="6271047"/>
            <a:ext cx="4988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latin typeface="AchenCyr" panose="02020603050405020304" pitchFamily="18" charset="0"/>
              </a:rPr>
              <a:t>10,0</a:t>
            </a:r>
            <a:endParaRPr lang="ru-RU" sz="1400" dirty="0">
              <a:latin typeface="AchenCyr" panose="02020603050405020304" pitchFamily="18" charset="0"/>
            </a:endParaRPr>
          </a:p>
        </p:txBody>
      </p:sp>
      <p:sp>
        <p:nvSpPr>
          <p:cNvPr id="28" name="Куб 27"/>
          <p:cNvSpPr/>
          <p:nvPr/>
        </p:nvSpPr>
        <p:spPr>
          <a:xfrm>
            <a:off x="424450" y="4941167"/>
            <a:ext cx="791855" cy="1619859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84591" y="6231024"/>
            <a:ext cx="409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latin typeface="AchenCyr" panose="02020603050405020304" pitchFamily="18" charset="0"/>
              </a:rPr>
              <a:t>2,1</a:t>
            </a:r>
            <a:endParaRPr lang="ru-RU" sz="1400" dirty="0">
              <a:latin typeface="AchenCyr" panose="02020603050405020304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280433" y="5281591"/>
            <a:ext cx="1079887" cy="48690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77 %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sp>
        <p:nvSpPr>
          <p:cNvPr id="31" name="Куб 30"/>
          <p:cNvSpPr/>
          <p:nvPr/>
        </p:nvSpPr>
        <p:spPr>
          <a:xfrm>
            <a:off x="2884746" y="4941167"/>
            <a:ext cx="791855" cy="1619859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2723868" y="5281591"/>
            <a:ext cx="1079887" cy="48690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106%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948743" y="6229414"/>
            <a:ext cx="4539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latin typeface="AchenCyr" panose="02020603050405020304" pitchFamily="18" charset="0"/>
              </a:rPr>
              <a:t>602</a:t>
            </a:r>
            <a:endParaRPr lang="ru-RU" sz="1400" dirty="0">
              <a:latin typeface="AchenCyr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85536" y="4426937"/>
            <a:ext cx="1577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chenCyr" panose="02020603050405020304" pitchFamily="18" charset="0"/>
                <a:cs typeface="Times New Roman" pitchFamily="18" charset="0"/>
              </a:rPr>
              <a:t>Козы и овцы,</a:t>
            </a:r>
          </a:p>
          <a:p>
            <a:pPr algn="ctr"/>
            <a:r>
              <a:rPr lang="ru-RU" sz="1400" i="1" dirty="0" err="1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chenCyr" panose="02020603050405020304" pitchFamily="18" charset="0"/>
                <a:cs typeface="Times New Roman" pitchFamily="18" charset="0"/>
              </a:rPr>
              <a:t>т</a:t>
            </a:r>
            <a:r>
              <a:rPr lang="ru-RU" sz="1400" i="1" dirty="0" err="1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chenCyr" panose="02020603050405020304" pitchFamily="18" charset="0"/>
                <a:cs typeface="Times New Roman" pitchFamily="18" charset="0"/>
              </a:rPr>
              <a:t>ыс.гол</a:t>
            </a:r>
            <a:r>
              <a:rPr lang="ru-RU" sz="14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chenCyr" panose="02020603050405020304" pitchFamily="18" charset="0"/>
                <a:cs typeface="Times New Roman" pitchFamily="18" charset="0"/>
              </a:rPr>
              <a:t>.</a:t>
            </a:r>
            <a:endParaRPr lang="ru-RU" sz="1400" dirty="0">
              <a:latin typeface="AchenCyr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538085" y="4426937"/>
            <a:ext cx="10999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chenCyr" panose="02020603050405020304" pitchFamily="18" charset="0"/>
                <a:cs typeface="Times New Roman" pitchFamily="18" charset="0"/>
              </a:rPr>
              <a:t>Лошади, </a:t>
            </a:r>
          </a:p>
          <a:p>
            <a:pPr algn="ctr"/>
            <a:r>
              <a:rPr lang="ru-RU" sz="14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chenCyr" panose="02020603050405020304" pitchFamily="18" charset="0"/>
                <a:cs typeface="Times New Roman" pitchFamily="18" charset="0"/>
              </a:rPr>
              <a:t>гол.</a:t>
            </a:r>
            <a:endParaRPr lang="ru-RU" sz="1400" dirty="0">
              <a:latin typeface="AchenCyr" panose="02020603050405020304" pitchFamily="18" charset="0"/>
            </a:endParaRPr>
          </a:p>
        </p:txBody>
      </p:sp>
      <p:pic>
        <p:nvPicPr>
          <p:cNvPr id="4102" name="Picture 6" descr="http://www.stihi.ru/pics/2011/11/30/66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00" b="99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41" y="5225258"/>
            <a:ext cx="1483435" cy="148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stickpng.com/assets/thumbs/580b57fbd9996e24bc43bcd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5791527"/>
            <a:ext cx="935645" cy="93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40gkp.by/images/images/images/Horse-Transparent-Backgroun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01" y="4665974"/>
            <a:ext cx="2048424" cy="204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s2.pic4you.ru/allimage/y2013/08-27/12216/3754649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062" y="5526249"/>
            <a:ext cx="1009832" cy="120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7996" y="1772816"/>
            <a:ext cx="38814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ctr"/>
            <a:r>
              <a:rPr lang="ru-RU" sz="1600" b="1" i="1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Лучшие показатели в области </a:t>
            </a:r>
            <a:r>
              <a:rPr lang="ru-RU" sz="1600" b="1" i="1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животноводства:</a:t>
            </a:r>
            <a:endParaRPr lang="ru-RU" sz="1600" b="1" i="1" dirty="0"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13" name="Picture 17" descr="http://2.bp.blogspot.com/-4ku94ehcd8Q/VaWfgVEe7aI/AAAAAAAA5NE/AsI3sgyMulk/s1600/cow_PNG214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153" y="2357592"/>
            <a:ext cx="2009704" cy="166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Куб 44"/>
          <p:cNvSpPr/>
          <p:nvPr/>
        </p:nvSpPr>
        <p:spPr>
          <a:xfrm>
            <a:off x="8588567" y="2221678"/>
            <a:ext cx="791855" cy="1800200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8417367" y="2525911"/>
            <a:ext cx="1079887" cy="48690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104%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495410" y="3674848"/>
            <a:ext cx="830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chenCyr" panose="02020603050405020304" pitchFamily="18" charset="0"/>
                <a:cs typeface="Times New Roman" pitchFamily="18" charset="0"/>
              </a:rPr>
              <a:t>44 129</a:t>
            </a:r>
            <a:endParaRPr lang="ru-RU" sz="1400" dirty="0">
              <a:latin typeface="AchenCyr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542477" y="1772815"/>
            <a:ext cx="38814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ctr"/>
            <a:r>
              <a:rPr lang="ru-RU" sz="1600" b="1" i="1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Скот, </a:t>
            </a:r>
            <a:r>
              <a:rPr lang="ru-RU" sz="1600" b="1" i="1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цн</a:t>
            </a:r>
            <a:endParaRPr lang="ru-RU" sz="1600" b="1" i="1" dirty="0" smtClean="0"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indent="360363" algn="ctr"/>
            <a:r>
              <a:rPr lang="ru-RU" sz="1600" b="1" i="1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(выращено в живом весе)</a:t>
            </a:r>
            <a:endParaRPr lang="ru-RU" sz="1600" b="1" i="1" dirty="0"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://allday1.com/imagedb/72/0/4a9f37763c866f8e1e873b90f044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00" b="99200" l="400" r="98200">
                        <a14:foregroundMark x1="53000" y1="17400" x2="81400" y2="12400"/>
                        <a14:foregroundMark x1="58800" y1="10600" x2="79000" y2="11600"/>
                        <a14:foregroundMark x1="86600" y1="10600" x2="77400" y2="27400"/>
                        <a14:backgroundMark x1="83000" y1="25200" x2="85800" y2="51200"/>
                        <a14:backgroundMark x1="85200" y1="49000" x2="82400" y2="2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56" y="3198977"/>
            <a:ext cx="1086212" cy="94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s50.radikal.ru/i129/0809/d3/b6826c173a56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26" y="3478437"/>
            <a:ext cx="890515" cy="66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ашивка 2"/>
          <p:cNvSpPr/>
          <p:nvPr/>
        </p:nvSpPr>
        <p:spPr>
          <a:xfrm rot="16200000">
            <a:off x="517058" y="5925630"/>
            <a:ext cx="432048" cy="216024"/>
          </a:xfrm>
          <a:prstGeom prst="chevr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8" name="Нашивка 47"/>
          <p:cNvSpPr/>
          <p:nvPr/>
        </p:nvSpPr>
        <p:spPr>
          <a:xfrm rot="16200000">
            <a:off x="2959705" y="5906988"/>
            <a:ext cx="432048" cy="216024"/>
          </a:xfrm>
          <a:prstGeom prst="chevr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9" name="Нашивка 48"/>
          <p:cNvSpPr/>
          <p:nvPr/>
        </p:nvSpPr>
        <p:spPr>
          <a:xfrm rot="16200000">
            <a:off x="5819121" y="5809617"/>
            <a:ext cx="432048" cy="216024"/>
          </a:xfrm>
          <a:prstGeom prst="chevr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0" name="Нашивка 49"/>
          <p:cNvSpPr/>
          <p:nvPr/>
        </p:nvSpPr>
        <p:spPr>
          <a:xfrm rot="16200000">
            <a:off x="8660458" y="5809617"/>
            <a:ext cx="432048" cy="216024"/>
          </a:xfrm>
          <a:prstGeom prst="chevr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Нашивка 50"/>
          <p:cNvSpPr/>
          <p:nvPr/>
        </p:nvSpPr>
        <p:spPr>
          <a:xfrm rot="16200000">
            <a:off x="8673580" y="3286853"/>
            <a:ext cx="432048" cy="216024"/>
          </a:xfrm>
          <a:prstGeom prst="chevr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841094" y="620688"/>
            <a:ext cx="8116216" cy="1015663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  <a:cs typeface="Times New Roman" pitchFamily="18" charset="0"/>
              </a:rPr>
              <a:t>Арский район является одним из крупнейших районов Республики по производству продукции животноводства</a:t>
            </a:r>
          </a:p>
        </p:txBody>
      </p:sp>
    </p:spTree>
    <p:extLst>
      <p:ext uri="{BB962C8B-B14F-4D97-AF65-F5344CB8AC3E}">
        <p14:creationId xmlns:p14="http://schemas.microsoft.com/office/powerpoint/2010/main" val="136831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http://www.gtnt.ru/images/gtnt/content/356450forumgazel14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4555"/>
            <a:ext cx="9906000" cy="495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crimeabusiness.ru/wp-content/uploads/2017/04/biznes-na-200-tyisyac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14" l="0" r="100000">
                        <a14:foregroundMark x1="14586" y1="23156" x2="67211" y2="15437"/>
                        <a14:foregroundMark x1="67211" y1="15437" x2="76663" y2="29674"/>
                        <a14:foregroundMark x1="67911" y1="15780" x2="84131" y2="30703"/>
                        <a14:foregroundMark x1="83197" y1="28302" x2="67211" y2="14580"/>
                        <a14:foregroundMark x1="32555" y1="91938" x2="63944" y2="79074"/>
                        <a14:foregroundMark x1="52275" y1="89365" x2="75146" y2="72384"/>
                        <a14:foregroundMark x1="64994" y1="88508" x2="84597" y2="67238"/>
                        <a14:foregroundMark x1="12252" y1="87822" x2="46324" y2="81818"/>
                        <a14:foregroundMark x1="11902" y1="88508" x2="14702" y2="48370"/>
                        <a14:foregroundMark x1="14702" y1="48370" x2="11202" y2="40137"/>
                        <a14:foregroundMark x1="11902" y1="23671" x2="67328" y2="1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200" y="5078792"/>
            <a:ext cx="1872208" cy="127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proxy11.online.ua/uol/r2-a299f2250c/5882ae922dca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474" y="5235569"/>
            <a:ext cx="1524000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-fotki.yandex.ru/get/5647/27302857.e4a/0_cdc03_c13c1f3_orig.jpg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08" y="0"/>
            <a:ext cx="9937807" cy="479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ройная стрелка влево/вправо/вверх 5"/>
          <p:cNvSpPr/>
          <p:nvPr/>
        </p:nvSpPr>
        <p:spPr>
          <a:xfrm>
            <a:off x="3800872" y="2132856"/>
            <a:ext cx="1958630" cy="2304256"/>
          </a:xfrm>
          <a:prstGeom prst="leftRightUpArrow">
            <a:avLst>
              <a:gd name="adj1" fmla="val 16000"/>
              <a:gd name="adj2" fmla="val 13731"/>
              <a:gd name="adj3" fmla="val 25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Invest Arsk </a:t>
            </a:r>
            <a:fld id="{B19B0651-EE4F-4900-A07F-96A6BFA9D0F0}" type="slidenum">
              <a:rPr lang="ru-RU" smtClean="0">
                <a:solidFill>
                  <a:schemeClr val="tx1"/>
                </a:solidFill>
              </a:rPr>
              <a:t>11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676955" y="476672"/>
            <a:ext cx="2520280" cy="50405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Поддержка АПК</a:t>
            </a:r>
            <a:endParaRPr lang="ru-RU" sz="1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pic>
        <p:nvPicPr>
          <p:cNvPr id="4" name="Picture 3" descr="C:\Users\Марат\Desktop\arsk1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928" y="1268760"/>
            <a:ext cx="2552570" cy="1572909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inkazan.ru/attachments/541e00e109b403978c1490c97bdee9582be68257/store/fill/1200/630/32629ae7c559f79163f80d38d0a5dccb732ff74b2cf0f7c1e8e187196313/85-Wvpol9B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3501007"/>
            <a:ext cx="2556200" cy="1572909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weneedfun.com/wp-content/uploads/2016/12/Russia-Flag-1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04" y="3501008"/>
            <a:ext cx="2556200" cy="1572909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646781" y="2841669"/>
            <a:ext cx="23964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chenCyr" panose="02020603050405020304" pitchFamily="18" charset="0"/>
                <a:cs typeface="Times New Roman" pitchFamily="18" charset="0"/>
              </a:rPr>
              <a:t>Всего 490,3 </a:t>
            </a:r>
            <a:r>
              <a:rPr lang="ru-RU" sz="2000" i="1" dirty="0" err="1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chenCyr" panose="02020603050405020304" pitchFamily="18" charset="0"/>
                <a:cs typeface="Times New Roman" pitchFamily="18" charset="0"/>
              </a:rPr>
              <a:t>млн.руб</a:t>
            </a:r>
            <a:r>
              <a:rPr lang="ru-RU" sz="20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chenCyr" panose="02020603050405020304" pitchFamily="18" charset="0"/>
                <a:cs typeface="Times New Roman" pitchFamily="18" charset="0"/>
              </a:rPr>
              <a:t>.</a:t>
            </a:r>
            <a:endParaRPr lang="ru-RU" sz="2000" dirty="0">
              <a:latin typeface="AchenCyr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72496" y="3779630"/>
            <a:ext cx="2412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  <a:cs typeface="Times New Roman" pitchFamily="18" charset="0"/>
              </a:rPr>
              <a:t>Бюджет РТ </a:t>
            </a:r>
          </a:p>
          <a:p>
            <a:pPr algn="ctr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  <a:cs typeface="Times New Roman" pitchFamily="18" charset="0"/>
              </a:rPr>
              <a:t>318,2 </a:t>
            </a:r>
            <a:r>
              <a:rPr lang="ru-RU" sz="2000" i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  <a:cs typeface="Times New Roman" pitchFamily="18" charset="0"/>
              </a:rPr>
              <a:t>млн.руб</a:t>
            </a:r>
            <a:r>
              <a:rPr lang="ru-RU" sz="2000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  <a:cs typeface="Times New Roman" pitchFamily="18" charset="0"/>
              </a:rPr>
              <a:t>.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10536" y="3779629"/>
            <a:ext cx="23401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  <a:cs typeface="Times New Roman" pitchFamily="18" charset="0"/>
              </a:rPr>
              <a:t>Бюджет РФ </a:t>
            </a:r>
          </a:p>
          <a:p>
            <a:pPr algn="ctr">
              <a:lnSpc>
                <a:spcPct val="150000"/>
              </a:lnSpc>
            </a:pPr>
            <a:r>
              <a:rPr lang="ru-RU" sz="2000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  <a:cs typeface="Times New Roman" pitchFamily="18" charset="0"/>
              </a:rPr>
              <a:t>172,1 </a:t>
            </a:r>
            <a:r>
              <a:rPr lang="ru-RU" sz="2000" i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  <a:cs typeface="Times New Roman" pitchFamily="18" charset="0"/>
              </a:rPr>
              <a:t>млн.руб</a:t>
            </a:r>
            <a:r>
              <a:rPr lang="ru-RU" sz="2000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  <a:cs typeface="Times New Roman" pitchFamily="18" charset="0"/>
              </a:rPr>
              <a:t>.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pic>
        <p:nvPicPr>
          <p:cNvPr id="3078" name="Picture 6" descr="http://lsrural.ru/upload/file/news2016/den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" y="5155644"/>
            <a:ext cx="2209428" cy="119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lsrural.ru/upload/file/news2016/den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098" y="5149240"/>
            <a:ext cx="2209428" cy="119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yugopolis.ru/data/img/d2de28961a2913718fe90631a5a4c0e8/217890.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927" y="332732"/>
            <a:ext cx="791936" cy="79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181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gtnt.ru/images/gtnt/content/356450forumgazel14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4555"/>
            <a:ext cx="9906000" cy="495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Invest Arsk </a:t>
            </a:r>
            <a:fld id="{B19B0651-EE4F-4900-A07F-96A6BFA9D0F0}" type="slidenum">
              <a:rPr lang="ru-RU" smtClean="0">
                <a:solidFill>
                  <a:schemeClr val="tx1"/>
                </a:solidFill>
              </a:rPr>
              <a:t>12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444434" y="631895"/>
            <a:ext cx="4820934" cy="50405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Государственная поддержка </a:t>
            </a:r>
            <a:r>
              <a:rPr lang="ru-RU" sz="17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ЛПХ, (%)</a:t>
            </a:r>
            <a:endParaRPr lang="ru-RU" sz="1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015009864"/>
              </p:ext>
            </p:extLst>
          </p:nvPr>
        </p:nvGraphicFramePr>
        <p:xfrm>
          <a:off x="1628145" y="1556792"/>
          <a:ext cx="8280920" cy="53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Picture 2" descr="http://omvesti.ru/wp-content/uploads/2015/08/cow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446166"/>
            <a:ext cx="2222926" cy="1391129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2" name="Picture 6" descr="http://biz.a42.ru/images/cache/2410_jpg_43374645fab62f9a28f98ee693129aa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89"/>
          <a:stretch/>
        </p:blipFill>
        <p:spPr bwMode="auto">
          <a:xfrm>
            <a:off x="552495" y="2105706"/>
            <a:ext cx="1806912" cy="1253924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3" name="Picture 10" descr="http://fbm.ru/wp-content/uploads/2015/11/cc9281280639bf020404b38ac53e0fc3-Custom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3"/>
          <a:stretch/>
        </p:blipFill>
        <p:spPr bwMode="auto">
          <a:xfrm>
            <a:off x="552495" y="3596916"/>
            <a:ext cx="1809237" cy="1275253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4" name="Picture 8" descr="http://rus-sned.ru/upload/iblock/f3c/f3c8b4692582026617d2d5196675749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5159305"/>
            <a:ext cx="2260876" cy="1452570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5" name="Прямоугольник 14"/>
          <p:cNvSpPr/>
          <p:nvPr/>
        </p:nvSpPr>
        <p:spPr>
          <a:xfrm>
            <a:off x="3956318" y="3501008"/>
            <a:ext cx="162057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cap="none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3</a:t>
            </a:r>
            <a:r>
              <a:rPr lang="ru-RU" sz="2000" b="1" cap="none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3</a:t>
            </a:r>
            <a:r>
              <a:rPr lang="en-US" sz="2000" b="1" cap="none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,</a:t>
            </a:r>
            <a:r>
              <a:rPr lang="ru-RU" sz="2000" b="1" cap="none" spc="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5 </a:t>
            </a:r>
            <a:r>
              <a:rPr lang="ru-RU" sz="2000" b="1" cap="none" spc="0" dirty="0" err="1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млн.руб</a:t>
            </a:r>
            <a:endParaRPr lang="ru-RU" sz="2000" b="1" cap="none" spc="0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156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ятиугольник 13"/>
          <p:cNvSpPr/>
          <p:nvPr/>
        </p:nvSpPr>
        <p:spPr>
          <a:xfrm>
            <a:off x="4074" y="6521890"/>
            <a:ext cx="9845470" cy="334392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 rot="16200000">
            <a:off x="-1838560" y="1929759"/>
            <a:ext cx="6761986" cy="3076718"/>
          </a:xfrm>
          <a:prstGeom prst="homePlat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pic>
        <p:nvPicPr>
          <p:cNvPr id="1030" name="Picture 6" descr="http://mn24.com.ua/wp-content/uploads/2015/09/0e6be2b75d6abf72e319ab7c362dc87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54" y="4509120"/>
            <a:ext cx="3277277" cy="1835422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рат\Desktop\Центр туризма и гостеприимства\Инвест паспорт Арск\20170410_1519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24" t="13110" r="24686" b="25985"/>
          <a:stretch/>
        </p:blipFill>
        <p:spPr bwMode="auto">
          <a:xfrm>
            <a:off x="200472" y="3140968"/>
            <a:ext cx="2169282" cy="1838943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kazan.milknet.ru/data/tradeboard/14040/tradeboardLdirGA_im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19" y="5153077"/>
            <a:ext cx="2296679" cy="1536009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93319" y="6483987"/>
            <a:ext cx="2311400" cy="365125"/>
          </a:xfrm>
        </p:spPr>
        <p:txBody>
          <a:bodyPr/>
          <a:lstStyle/>
          <a:p>
            <a:r>
              <a:rPr lang="en-US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Invest Arsk </a:t>
            </a:r>
            <a:fld id="{B19B0651-EE4F-4900-A07F-96A6BFA9D0F0}" type="slidenum">
              <a:rPr lang="ru-RU" smtClean="0">
                <a:solidFill>
                  <a:schemeClr val="tx1"/>
                </a:solidFill>
                <a:latin typeface="Arial Narrow" pitchFamily="34" charset="0"/>
              </a:rPr>
              <a:t>13</a:t>
            </a:fld>
            <a:endParaRPr lang="ru-RU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412" y="1052736"/>
            <a:ext cx="29843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 algn="just"/>
            <a:r>
              <a:rPr lang="ru-RU" sz="15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в Арском районе </a:t>
            </a:r>
            <a:r>
              <a:rPr lang="ru-RU" sz="15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функционируют </a:t>
            </a:r>
            <a:r>
              <a:rPr lang="ru-RU" sz="15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такие </a:t>
            </a:r>
            <a:r>
              <a:rPr lang="ru-RU" sz="15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 как: </a:t>
            </a:r>
            <a:r>
              <a:rPr lang="ru-RU" sz="15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 </a:t>
            </a:r>
            <a:r>
              <a:rPr lang="ru-RU" sz="15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лёгкой </a:t>
            </a:r>
            <a:r>
              <a:rPr lang="ru-RU" sz="15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промышленности, </a:t>
            </a:r>
            <a:r>
              <a:rPr lang="ru-RU" sz="15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строительные организации, предприятия перерабатывающей продукции сельского хозяйства и их хранение.</a:t>
            </a:r>
            <a:endParaRPr lang="ru-RU" sz="1500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Марат\Desktop\Центр туризма и гостеприимства\Кластер\Фото Достопримечательности\ASPK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564" y="326870"/>
            <a:ext cx="5832646" cy="2039496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Марат\Desktop\Центр туризма и гостеприимства\Инвест паспорт Арск\20170410_15184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1" t="20430" r="10156" b="18926"/>
          <a:stretch/>
        </p:blipFill>
        <p:spPr bwMode="auto">
          <a:xfrm>
            <a:off x="6288456" y="2471689"/>
            <a:ext cx="3240359" cy="1879483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Марат\Desktop\Центр туризма и гостеприимства\Фото с мероприятий\Фото Конгресс предпринимателей татарских сел 11.03.2017\20170310_110119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19" t="44787" b="9974"/>
          <a:stretch/>
        </p:blipFill>
        <p:spPr bwMode="auto">
          <a:xfrm>
            <a:off x="3331907" y="2585064"/>
            <a:ext cx="2649230" cy="1766108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Марат\Desktop\Центр туризма и гостеприимства\Фото с мероприятий\Фото Конгресс предпринимателей татарских сел 11.03.2017\20170310_110141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1" t="22021"/>
          <a:stretch/>
        </p:blipFill>
        <p:spPr bwMode="auto">
          <a:xfrm>
            <a:off x="6969224" y="4509120"/>
            <a:ext cx="2559591" cy="183542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ятиугольник 16"/>
          <p:cNvSpPr/>
          <p:nvPr/>
        </p:nvSpPr>
        <p:spPr>
          <a:xfrm>
            <a:off x="-54" y="0"/>
            <a:ext cx="9845470" cy="349550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4074" y="0"/>
            <a:ext cx="3872932" cy="688637"/>
          </a:xfrm>
          <a:prstGeom prst="homePlate">
            <a:avLst>
              <a:gd name="adj" fmla="val 34290"/>
            </a:avLst>
          </a:prstGeom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chenCyr" panose="02020603050405020304" pitchFamily="18" charset="0"/>
              </a:rPr>
              <a:t>Промышленность</a:t>
            </a:r>
          </a:p>
        </p:txBody>
      </p:sp>
    </p:spTree>
    <p:extLst>
      <p:ext uri="{BB962C8B-B14F-4D97-AF65-F5344CB8AC3E}">
        <p14:creationId xmlns:p14="http://schemas.microsoft.com/office/powerpoint/2010/main" val="277256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ятиугольник 17"/>
          <p:cNvSpPr/>
          <p:nvPr/>
        </p:nvSpPr>
        <p:spPr>
          <a:xfrm>
            <a:off x="4074" y="6513902"/>
            <a:ext cx="9845470" cy="342380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 rot="16200000">
            <a:off x="-1794735" y="1973584"/>
            <a:ext cx="6674336" cy="3076718"/>
          </a:xfrm>
          <a:prstGeom prst="homePlat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pic>
        <p:nvPicPr>
          <p:cNvPr id="8" name="Picture 2" descr="\\Arsktorg-пк\новая папка\фото пром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809" y="4503688"/>
            <a:ext cx="1809560" cy="1706240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arskplast.ru/wp-content/uploads/2016/01/DSC_61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" r="4348"/>
          <a:stretch/>
        </p:blipFill>
        <p:spPr bwMode="auto">
          <a:xfrm>
            <a:off x="6908386" y="4509122"/>
            <a:ext cx="2842989" cy="2114040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Arsktorg-пк\новая папка\фото пром\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46740" y="4378862"/>
            <a:ext cx="2060848" cy="1601284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арат\Desktop\Центр туризма и гостеприимства\Промплощадки\фото пром\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22" y="2522595"/>
            <a:ext cx="1952620" cy="1497391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рат\Desktop\Центр туризма и гостеприимства\Промплощадки\фото пром\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32" y="2780927"/>
            <a:ext cx="1935316" cy="1497391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рат\Desktop\Центр туризма и гостеприимства\Промплощадки\фото пром\foto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013" y="287323"/>
            <a:ext cx="3355080" cy="2065913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55753" y="6486030"/>
            <a:ext cx="2311400" cy="365125"/>
          </a:xfrm>
        </p:spPr>
        <p:txBody>
          <a:bodyPr/>
          <a:lstStyle/>
          <a:p>
            <a:r>
              <a:rPr lang="en-US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Invest Arsk </a:t>
            </a:r>
            <a:fld id="{B19B0651-EE4F-4900-A07F-96A6BFA9D0F0}" type="slidenum">
              <a:rPr lang="ru-RU" smtClean="0">
                <a:solidFill>
                  <a:schemeClr val="tx1"/>
                </a:solidFill>
                <a:latin typeface="Arial Narrow" pitchFamily="34" charset="0"/>
              </a:rPr>
              <a:t>14</a:t>
            </a:fld>
            <a:endParaRPr lang="ru-RU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6017" y="1606462"/>
            <a:ext cx="30535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 algn="just"/>
            <a:r>
              <a:rPr lang="ru-RU" sz="15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Арском районе есть </a:t>
            </a:r>
            <a:r>
              <a:rPr lang="ru-RU" sz="15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 аккредитованные промышленные площадки.</a:t>
            </a:r>
          </a:p>
          <a:p>
            <a:pPr indent="536575" algn="just"/>
            <a:endParaRPr lang="ru-RU" sz="1500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tt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ЛЬГОТЫ ДЛЯ </a:t>
            </a:r>
            <a:r>
              <a:rPr lang="tt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РЕЗИДЕНТОВ</a:t>
            </a:r>
          </a:p>
          <a:p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субъектов МСП (резидентов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промпарков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предоставляется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 воспользоваться налоговыми льготами: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освобождение от уплаты транспортного налога;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освобождение от уплаты налога на имущество организации;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сниженные ставки по УСН («Доходы» - 1%, «Доходы-Расходы» - 5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%).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субсидирование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затрат за потребленную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электроэнергию.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36575" algn="just"/>
            <a:endParaRPr lang="ru-RU" sz="1500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indent="536575" algn="just"/>
            <a:endParaRPr lang="ru-RU" sz="1500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://arskmedia.ru/wp-content/uploads/2016/04/IMG_4300-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4177" r="2431"/>
          <a:stretch/>
        </p:blipFill>
        <p:spPr bwMode="auto">
          <a:xfrm>
            <a:off x="6749066" y="116632"/>
            <a:ext cx="2924775" cy="2236604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Марат\Desktop\Центр туризма и гостеприимства\Промплощадки\фото пром\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778" y="2522595"/>
            <a:ext cx="2453620" cy="1849620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ятиугольник 15"/>
          <p:cNvSpPr/>
          <p:nvPr/>
        </p:nvSpPr>
        <p:spPr>
          <a:xfrm>
            <a:off x="-54" y="0"/>
            <a:ext cx="9845470" cy="349550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-54" y="0"/>
            <a:ext cx="5385101" cy="684759"/>
          </a:xfrm>
          <a:prstGeom prst="homePlate">
            <a:avLst>
              <a:gd name="adj" fmla="val 34290"/>
            </a:avLst>
          </a:prstGeom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chenCyr" panose="02020603050405020304" pitchFamily="18" charset="0"/>
              </a:rPr>
              <a:t>Промышленные площадки</a:t>
            </a:r>
          </a:p>
        </p:txBody>
      </p:sp>
      <p:pic>
        <p:nvPicPr>
          <p:cNvPr id="3074" name="Picture 2" descr="http://corporatesoftware.in/img/preview/manufacturing-cs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17" y="684759"/>
            <a:ext cx="1152128" cy="92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2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99300" y="6530284"/>
            <a:ext cx="2311400" cy="191192"/>
          </a:xfrm>
        </p:spPr>
        <p:txBody>
          <a:bodyPr/>
          <a:lstStyle/>
          <a:p>
            <a:r>
              <a:rPr lang="en-US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Invest Arsk </a:t>
            </a:r>
            <a:fld id="{B19B0651-EE4F-4900-A07F-96A6BFA9D0F0}" type="slidenum">
              <a:rPr lang="ru-RU" smtClean="0">
                <a:solidFill>
                  <a:prstClr val="black"/>
                </a:solidFill>
                <a:latin typeface="Arial Narrow" pitchFamily="34" charset="0"/>
              </a:rPr>
              <a:pPr/>
              <a:t>15</a:t>
            </a:fld>
            <a:endParaRPr lang="ru-RU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308" name="Скругленный прямоугольник 307"/>
          <p:cNvSpPr/>
          <p:nvPr/>
        </p:nvSpPr>
        <p:spPr>
          <a:xfrm>
            <a:off x="1573988" y="995134"/>
            <a:ext cx="1506805" cy="831402"/>
          </a:xfrm>
          <a:prstGeom prst="roundRect">
            <a:avLst>
              <a:gd name="adj" fmla="val 5"/>
            </a:avLst>
          </a:prstGeom>
          <a:noFill/>
          <a:ln w="28575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0" vert="horz" wrap="square" lIns="68106" tIns="68106" rIns="68106" bIns="68106" numCol="1" spcCol="1270" anchor="ctr" anchorCtr="0">
            <a:noAutofit/>
          </a:bodyPr>
          <a:lstStyle/>
          <a:p>
            <a:pPr marL="171450" indent="-171450" defTabSz="4889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ru-RU" sz="1400" i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Скругленный прямоугольник 310"/>
          <p:cNvSpPr/>
          <p:nvPr/>
        </p:nvSpPr>
        <p:spPr>
          <a:xfrm>
            <a:off x="1713371" y="2465454"/>
            <a:ext cx="1160313" cy="702164"/>
          </a:xfrm>
          <a:prstGeom prst="roundRect">
            <a:avLst>
              <a:gd name="adj" fmla="val 5"/>
            </a:avLst>
          </a:prstGeom>
          <a:noFill/>
          <a:ln w="28575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0" vert="horz" wrap="square" lIns="68106" tIns="68106" rIns="68106" bIns="68106" numCol="1" spcCol="1270" anchor="ctr" anchorCtr="0">
            <a:noAutofit/>
          </a:bodyPr>
          <a:lstStyle/>
          <a:p>
            <a:pPr defTabSz="488950">
              <a:spcBef>
                <a:spcPct val="0"/>
              </a:spcBef>
            </a:pPr>
            <a:endParaRPr lang="ru-RU" sz="1400" i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" name="Скругленный прямоугольник 313"/>
          <p:cNvSpPr/>
          <p:nvPr/>
        </p:nvSpPr>
        <p:spPr>
          <a:xfrm>
            <a:off x="1631383" y="3802629"/>
            <a:ext cx="1463317" cy="898020"/>
          </a:xfrm>
          <a:prstGeom prst="roundRect">
            <a:avLst>
              <a:gd name="adj" fmla="val 5"/>
            </a:avLst>
          </a:prstGeom>
          <a:noFill/>
          <a:ln w="28575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0" vert="horz" wrap="square" lIns="68106" tIns="68106" rIns="68106" bIns="68106" numCol="1" spcCol="1270" anchor="ctr" anchorCtr="0">
            <a:noAutofit/>
          </a:bodyPr>
          <a:lstStyle/>
          <a:p>
            <a:pPr defTabSz="488950">
              <a:spcBef>
                <a:spcPct val="0"/>
              </a:spcBef>
            </a:pPr>
            <a:endParaRPr lang="ru-RU" sz="1400" i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12" y="154834"/>
            <a:ext cx="8244016" cy="637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5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ятиугольник 18"/>
          <p:cNvSpPr/>
          <p:nvPr/>
        </p:nvSpPr>
        <p:spPr>
          <a:xfrm>
            <a:off x="4074" y="6496396"/>
            <a:ext cx="9845470" cy="359885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pic>
        <p:nvPicPr>
          <p:cNvPr id="4127" name="Picture 31" descr="http://arskmedia.ru/ru/wp-content/uploads/2016/09/DSC_0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282" y="655044"/>
            <a:ext cx="1410986" cy="94016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" t="12993" r="28571" b="4826"/>
          <a:stretch/>
        </p:blipFill>
        <p:spPr bwMode="auto">
          <a:xfrm>
            <a:off x="3226743" y="1707535"/>
            <a:ext cx="4618064" cy="438694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Пятиугольник 17"/>
          <p:cNvSpPr/>
          <p:nvPr/>
        </p:nvSpPr>
        <p:spPr>
          <a:xfrm rot="16200000">
            <a:off x="-1787802" y="1980517"/>
            <a:ext cx="6660470" cy="3076718"/>
          </a:xfrm>
          <a:prstGeom prst="homePlat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pic>
        <p:nvPicPr>
          <p:cNvPr id="16" name="Picture 4" descr="http://www.gtnt.ru/images/gtnt/content/356450forumgazel14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" y="4700591"/>
            <a:ext cx="3067051" cy="213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853" y="1856882"/>
            <a:ext cx="303082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 algn="just"/>
            <a:r>
              <a:rPr lang="ru-RU" sz="15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 территории города имеются производственные площадки для организации производств любого направления.</a:t>
            </a:r>
          </a:p>
          <a:p>
            <a:pPr indent="536575" algn="just"/>
            <a:r>
              <a:rPr lang="ru-RU" sz="15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 сегодняшний день ведётся работа по расширению промышленного парка «Арский» на 18 га. </a:t>
            </a:r>
          </a:p>
          <a:p>
            <a:pPr indent="536575" algn="just"/>
            <a:r>
              <a:rPr lang="ru-RU" sz="15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Имеются земельные участки промышленного назначения с готовыми подведёнными железнодорожными путями, дорожным сообщением.</a:t>
            </a:r>
            <a:endParaRPr lang="ru-RU" sz="1500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7675" y="6483987"/>
            <a:ext cx="2311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Narrow" pitchFamily="34" charset="0"/>
              </a:rPr>
              <a:t>Invest Arsk </a:t>
            </a:r>
            <a:fld id="{B19B0651-EE4F-4900-A07F-96A6BFA9D0F0}" type="slidenum">
              <a:rPr lang="ru-RU" smtClean="0">
                <a:solidFill>
                  <a:schemeClr val="tx1"/>
                </a:solidFill>
                <a:latin typeface="Arial Narrow" pitchFamily="34" charset="0"/>
              </a:rPr>
              <a:t>16</a:t>
            </a:fld>
            <a:endParaRPr lang="ru-RU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4098" name="Picture 2" descr="https://upload.wikimedia.org/wikipedia/commons/4/4c/P_agricultur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86" y="803019"/>
            <a:ext cx="1523218" cy="94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clipartmonk.com/content/uploads/tr/2_train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11" y="5303162"/>
            <a:ext cx="2130774" cy="119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images.clipartpanda.com/fast-car-clipart-car-20clip-20art-sports_car_2_r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4" y="5950165"/>
            <a:ext cx="1194689" cy="59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thumbs.dreamstime.com/z/blank-plane-tickets-business-trip-travel-vacation-journey-vector-illustration-3766796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81" b="88850" l="2692" r="98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1836">
            <a:off x="897078" y="6026959"/>
            <a:ext cx="820550" cy="93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914399" y="2987513"/>
            <a:ext cx="1981283" cy="523220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  <a:cs typeface="Times New Roman" pitchFamily="18" charset="0"/>
              </a:rPr>
              <a:t>В среднем дорога занимает</a:t>
            </a:r>
            <a:endParaRPr lang="ru-RU" sz="1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  <a:cs typeface="Times New Roman" pitchFamily="18" charset="0"/>
            </a:endParaRPr>
          </a:p>
        </p:txBody>
      </p:sp>
      <p:pic>
        <p:nvPicPr>
          <p:cNvPr id="4114" name="Picture 18" descr="http://picpng.com/uploads/Train_PNG_3911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87" y="4023104"/>
            <a:ext cx="527430" cy="52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icons.iconarchive.com/icons/icons8/android/512/Transport-Suv-2-icon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87" y="5029520"/>
            <a:ext cx="455423" cy="40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8549717" y="4240144"/>
            <a:ext cx="1483325" cy="307777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  <a:cs typeface="Times New Roman" pitchFamily="18" charset="0"/>
              </a:rPr>
              <a:t>1 час 30 мин</a:t>
            </a:r>
            <a:endParaRPr lang="ru-RU" sz="1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439201" y="5180870"/>
            <a:ext cx="1406215" cy="307777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  <a:cs typeface="Times New Roman" pitchFamily="18" charset="0"/>
              </a:rPr>
              <a:t>1 час</a:t>
            </a:r>
            <a:endParaRPr lang="ru-RU" sz="1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  <a:cs typeface="Times New Roman" pitchFamily="18" charset="0"/>
            </a:endParaRPr>
          </a:p>
        </p:txBody>
      </p:sp>
      <p:pic>
        <p:nvPicPr>
          <p:cNvPr id="4101" name="Picture 5" descr="C:\Users\Марат\Desktop\Центр туризма и гостеприимства\Кластер\Фото Достопримечательности\58051793d4ce2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0"/>
          <a:stretch/>
        </p:blipFill>
        <p:spPr bwMode="auto">
          <a:xfrm>
            <a:off x="6563134" y="428114"/>
            <a:ext cx="2855246" cy="2016224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ятиугольник 24"/>
          <p:cNvSpPr/>
          <p:nvPr/>
        </p:nvSpPr>
        <p:spPr>
          <a:xfrm>
            <a:off x="-54" y="0"/>
            <a:ext cx="9845470" cy="349550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-9609" y="0"/>
            <a:ext cx="5241085" cy="723206"/>
          </a:xfrm>
          <a:prstGeom prst="homePlate">
            <a:avLst>
              <a:gd name="adj" fmla="val 34290"/>
            </a:avLst>
          </a:prstGeom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chenCyr" panose="02020603050405020304" pitchFamily="18" charset="0"/>
              </a:rPr>
              <a:t>Потенциал Арского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110479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://komanda-k.ru/sites/default/files/P101063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5" b="100000" l="0" r="100000">
                        <a14:foregroundMark x1="4917" y1="86460" x2="99333" y2="82592"/>
                        <a14:backgroundMark x1="7167" y1="19729" x2="92917" y2="18375"/>
                        <a14:backgroundMark x1="6833" y1="33849" x2="96833" y2="27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76" y="3542928"/>
            <a:ext cx="6387574" cy="275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69.img.avito.st/640x480/321783076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3"/>
          <a:stretch/>
        </p:blipFill>
        <p:spPr bwMode="auto">
          <a:xfrm>
            <a:off x="3276776" y="535245"/>
            <a:ext cx="2993679" cy="1870473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ятиугольник 18"/>
          <p:cNvSpPr/>
          <p:nvPr/>
        </p:nvSpPr>
        <p:spPr>
          <a:xfrm>
            <a:off x="4074" y="6517330"/>
            <a:ext cx="9845470" cy="338951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 rot="16200000">
            <a:off x="-1794735" y="1973584"/>
            <a:ext cx="6674336" cy="3076718"/>
          </a:xfrm>
          <a:prstGeom prst="homePlat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020" y="1748303"/>
            <a:ext cx="3030825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 algn="just"/>
            <a:r>
              <a:rPr lang="ru-RU" sz="145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 сегодняшний день в районе имеются свободных более 3000 га земли для организации отрасли животноводства и растениеводства. На данных землях имеются свободные животноводческие помещения, </a:t>
            </a:r>
            <a:r>
              <a:rPr lang="ru-RU" sz="145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зернотоки</a:t>
            </a:r>
            <a:r>
              <a:rPr lang="ru-RU" sz="145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ремонтные мастерские.</a:t>
            </a:r>
          </a:p>
          <a:p>
            <a:pPr indent="536575" algn="just"/>
            <a:r>
              <a:rPr lang="ru-RU" sz="145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Идеальные логистические условия. Наличие профильных трудовых ресурсов. Присутствие в районе крупных сельхоз предприятий основных отраслей АПК с налаженной системой скупки и сбыта сельхозпродукции. Практика применения механизмов программ </a:t>
            </a:r>
            <a:r>
              <a:rPr lang="ru-RU" sz="145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145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на республиканском и Федеральном уровнях. Широкий выбор земельных участков, а также площадок с инфраструктурой.</a:t>
            </a:r>
            <a:endParaRPr lang="ru-RU" sz="1450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113240" y="6483987"/>
            <a:ext cx="2311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Narrow" pitchFamily="34" charset="0"/>
              </a:rPr>
              <a:t>Invest Arsk </a:t>
            </a:r>
            <a:fld id="{B19B0651-EE4F-4900-A07F-96A6BFA9D0F0}" type="slidenum">
              <a:rPr lang="ru-RU" smtClean="0">
                <a:solidFill>
                  <a:schemeClr val="tx1"/>
                </a:solidFill>
                <a:latin typeface="Arial Narrow" pitchFamily="34" charset="0"/>
              </a:rPr>
              <a:t>17</a:t>
            </a:fld>
            <a:endParaRPr lang="ru-RU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2052" name="Picture 4" descr="http://investacrowdblog.com/wp-content/uploads/2016/04/free-vector-seedlings-vector_004312_3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" b="100000" l="0" r="100000">
                        <a14:foregroundMark x1="15167" y1="55375" x2="12667" y2="87622"/>
                        <a14:foregroundMark x1="49000" y1="36482" x2="50500" y2="88274"/>
                        <a14:foregroundMark x1="56167" y1="50163" x2="51667" y2="57655"/>
                        <a14:foregroundMark x1="43167" y1="51792" x2="47000" y2="58306"/>
                        <a14:foregroundMark x1="84000" y1="7492" x2="84000" y2="7492"/>
                        <a14:foregroundMark x1="84000" y1="7492" x2="83167" y2="25081"/>
                        <a14:foregroundMark x1="88167" y1="29316" x2="92667" y2="23453"/>
                        <a14:foregroundMark x1="88667" y1="49837" x2="91167" y2="42020"/>
                        <a14:foregroundMark x1="76667" y1="24430" x2="81667" y2="32899"/>
                        <a14:foregroundMark x1="73333" y1="39088" x2="80500" y2="53094"/>
                        <a14:backgroundMark x1="5774" y1="24434" x2="68129" y2="13122"/>
                        <a14:backgroundMark x1="92379" y1="5882" x2="96074" y2="14480"/>
                        <a14:backgroundMark x1="85219" y1="42986" x2="88453" y2="37104"/>
                        <a14:backgroundMark x1="81755" y1="38462" x2="81755" y2="38462"/>
                        <a14:backgroundMark x1="82679" y1="28507" x2="82679" y2="28507"/>
                        <a14:backgroundMark x1="84296" y1="26697" x2="84296" y2="26697"/>
                        <a14:backgroundMark x1="81755" y1="52941" x2="81755" y2="43891"/>
                        <a14:backgroundMark x1="48730" y1="59276" x2="48499" y2="52489"/>
                        <a14:backgroundMark x1="51039" y1="58824" x2="51039" y2="58824"/>
                        <a14:backgroundMark x1="82448" y1="33484" x2="82910" y2="29864"/>
                        <a14:backgroundMark x1="84296" y1="32579" x2="84527" y2="285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14" y="838618"/>
            <a:ext cx="1695471" cy="86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ages.clipartpanda.com/equipment-clipart-harveste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766" y="4579539"/>
            <a:ext cx="3875584" cy="193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komanda-k.ru/sites/default/files/P628822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062" y="398569"/>
            <a:ext cx="3103288" cy="2173699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http://mw2.google.com/mw-panoramio/photos/medium/4014750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76" y="2643126"/>
            <a:ext cx="2050422" cy="1532718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https://rosrealt.ru/pics/uchastok/Kazan/2016/332229_1b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3" b="7346"/>
          <a:stretch/>
        </p:blipFill>
        <p:spPr bwMode="auto">
          <a:xfrm>
            <a:off x="5457055" y="2852936"/>
            <a:ext cx="2116127" cy="1524000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photo.foto-planeta.com/view/8/4/7/9/abzyabar-84796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6"/>
          <a:stretch/>
        </p:blipFill>
        <p:spPr bwMode="auto">
          <a:xfrm>
            <a:off x="7726558" y="2774897"/>
            <a:ext cx="1937792" cy="1474091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ятиугольник 15"/>
          <p:cNvSpPr/>
          <p:nvPr/>
        </p:nvSpPr>
        <p:spPr>
          <a:xfrm>
            <a:off x="-54" y="0"/>
            <a:ext cx="9845470" cy="349550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4074" y="0"/>
            <a:ext cx="5097069" cy="681338"/>
          </a:xfrm>
          <a:prstGeom prst="homePlate">
            <a:avLst>
              <a:gd name="adj" fmla="val 34290"/>
            </a:avLst>
          </a:prstGeom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chenCyr" panose="02020603050405020304" pitchFamily="18" charset="0"/>
              </a:rPr>
              <a:t>Потенциал Арского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243052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ятиугольник 16"/>
          <p:cNvSpPr/>
          <p:nvPr/>
        </p:nvSpPr>
        <p:spPr>
          <a:xfrm>
            <a:off x="4074" y="6506732"/>
            <a:ext cx="9845470" cy="349550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 rot="16200000">
            <a:off x="-1794735" y="1973584"/>
            <a:ext cx="6674336" cy="3076718"/>
          </a:xfrm>
          <a:prstGeom prst="homePlat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pic>
        <p:nvPicPr>
          <p:cNvPr id="1026" name="Picture 2" descr="C:\Users\Марат\Desktop\Центр туризма и гостеприимства\Кластер\FotorCreat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240" y="3022080"/>
            <a:ext cx="2543821" cy="3195364"/>
          </a:xfrm>
          <a:prstGeom prst="rect">
            <a:avLst/>
          </a:prstGeom>
          <a:ln w="3492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Марат\Desktop\Центр туризма и гостеприимства\Фото с мероприятий\Фото приёма немецкой делегации 25.06.2016\IMG-20160826-WA00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43" t="19609" r="19032" b="11454"/>
          <a:stretch/>
        </p:blipFill>
        <p:spPr bwMode="auto">
          <a:xfrm>
            <a:off x="7833320" y="569012"/>
            <a:ext cx="1698207" cy="2209290"/>
          </a:xfrm>
          <a:prstGeom prst="rect">
            <a:avLst/>
          </a:prstGeom>
          <a:ln w="3492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345661" y="6506732"/>
            <a:ext cx="2311400" cy="365125"/>
          </a:xfrm>
        </p:spPr>
        <p:txBody>
          <a:bodyPr/>
          <a:lstStyle/>
          <a:p>
            <a:r>
              <a:rPr lang="en-US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Invest Arsk </a:t>
            </a:r>
            <a:fld id="{B19B0651-EE4F-4900-A07F-96A6BFA9D0F0}" type="slidenum">
              <a:rPr lang="ru-RU" smtClean="0">
                <a:solidFill>
                  <a:schemeClr val="tx1"/>
                </a:solidFill>
                <a:latin typeface="Arial Narrow" pitchFamily="34" charset="0"/>
              </a:rPr>
              <a:t>18</a:t>
            </a:fld>
            <a:endParaRPr lang="ru-RU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54" y="836711"/>
            <a:ext cx="29596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 algn="just"/>
            <a:r>
              <a:rPr lang="ru-RU" sz="15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Центр туризма и гостеприимства Арского муниципального района предлагает свои услуги в сфере отдыха и досуга. </a:t>
            </a:r>
            <a:endParaRPr lang="ru-RU" sz="1500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indent="536575" algn="just"/>
            <a:r>
              <a:rPr lang="ru-RU" sz="15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5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основе различных туристических объектов и маршрутов, достопримечательностей, исторических памятников и музеев, экологических зон, позволяющих отвлечься от всех повседневных дел, сотрудники Центра с особым вниманием </a:t>
            </a:r>
            <a:r>
              <a:rPr lang="ru-RU" sz="15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прорабатывают вопросы по реализации </a:t>
            </a:r>
            <a:r>
              <a:rPr lang="ru-RU" sz="15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корпоративных, событийных мероприятий, а также индивидуального </a:t>
            </a:r>
            <a:r>
              <a:rPr lang="ru-RU" sz="15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отдыха.</a:t>
            </a:r>
            <a:endParaRPr lang="ru-RU" sz="1500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8" descr="C:\Users\Марат\Desktop\Центр туризма и гостеприимства\Фото с мероприятий\Фото Тукай Фест 24.10.2016\DSC_10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2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60" r="11137" b="28624"/>
          <a:stretch/>
        </p:blipFill>
        <p:spPr bwMode="auto">
          <a:xfrm>
            <a:off x="3506498" y="3438532"/>
            <a:ext cx="3171161" cy="2260516"/>
          </a:xfrm>
          <a:prstGeom prst="rect">
            <a:avLst/>
          </a:prstGeom>
          <a:ln w="317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ятиугольник 20"/>
          <p:cNvSpPr/>
          <p:nvPr/>
        </p:nvSpPr>
        <p:spPr>
          <a:xfrm>
            <a:off x="-54" y="0"/>
            <a:ext cx="9845470" cy="349550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4317" y="0"/>
            <a:ext cx="4304980" cy="684759"/>
          </a:xfrm>
          <a:prstGeom prst="homePlate">
            <a:avLst>
              <a:gd name="adj" fmla="val 34290"/>
            </a:avLst>
          </a:prstGeom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chenCyr" panose="02020603050405020304" pitchFamily="18" charset="0"/>
              </a:rPr>
              <a:t>Туризм и досуг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908" y="528704"/>
            <a:ext cx="2376264" cy="23142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25" y="911139"/>
            <a:ext cx="1565856" cy="21109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5084029"/>
            <a:ext cx="2469519" cy="165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3933056"/>
            <a:ext cx="9906000" cy="36004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14508"/>
            <a:ext cx="9906000" cy="602724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5877272"/>
            <a:ext cx="9906000" cy="864096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 descr="C:\Users\Марат\Desktop\Центр туризма и гостеприимства\Кластер\Фото Памятники и скульптуры\DSC_02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224" y="3484465"/>
            <a:ext cx="2248196" cy="3112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Invest Arsk </a:t>
            </a:r>
            <a:fld id="{B19B0651-EE4F-4900-A07F-96A6BFA9D0F0}" type="slidenum">
              <a:rPr lang="ru-RU" smtClean="0">
                <a:solidFill>
                  <a:schemeClr val="bg1"/>
                </a:solidFill>
              </a:rPr>
              <a:pPr/>
              <a:t>19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Марат\Desktop\Центр туризма и гостеприимства\Кластер\Кырлай\11365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79" y="198734"/>
            <a:ext cx="4041871" cy="27982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рат\Desktop\Центр туризма и гостеприимства\Кластер\Кырлай\20161203_1107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969" y="404664"/>
            <a:ext cx="4056451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Марат\Desktop\Центр туризма и гостеприимства\Кластер\Фото Памятники и скульптуры\DSC_02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39" y="3429297"/>
            <a:ext cx="2003898" cy="27746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Марат\Desktop\Центр туризма и гостеприимства\Для сайта\Фото\Кырлай\c90f611c76a5776179c9b3f76cde729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0" t="9581" r="8547"/>
          <a:stretch/>
        </p:blipFill>
        <p:spPr bwMode="auto">
          <a:xfrm>
            <a:off x="659279" y="3334399"/>
            <a:ext cx="3135505" cy="2182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317844" y="6015192"/>
            <a:ext cx="599611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chenCyr" panose="02020603050405020304" pitchFamily="18" charset="0"/>
              </a:rPr>
              <a:t>Литературно-мемориальный комплекс Габдуллы Тукая</a:t>
            </a:r>
            <a:endParaRPr lang="ru-RU" sz="2000" b="1" spc="50" dirty="0">
              <a:ln w="11430">
                <a:solidFill>
                  <a:schemeClr val="tx1"/>
                </a:solidFill>
              </a:ln>
              <a:solidFill>
                <a:srgbClr val="7030A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77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рат\Desktop\Центр туризма и гостеприимства\Кластер\Фото Достопримечательности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 r="4105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08116" y="491480"/>
            <a:ext cx="61391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henCyr" pitchFamily="18" charset="0"/>
              </a:rPr>
              <a:t>Общая площадь района</a:t>
            </a:r>
            <a:r>
              <a:rPr lang="ru-RU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henCyr" pitchFamily="18" charset="0"/>
              </a:rPr>
              <a:t> </a:t>
            </a:r>
            <a:r>
              <a:rPr lang="ru-RU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henCyr" pitchFamily="18" charset="0"/>
              </a:rPr>
              <a:t>– </a:t>
            </a:r>
            <a:r>
              <a:rPr 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henCyr" pitchFamily="18" charset="0"/>
              </a:rPr>
              <a:t>1</a:t>
            </a:r>
            <a:r>
              <a:rPr lang="ru-RU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henCyr" pitchFamily="18" charset="0"/>
              </a:rPr>
              <a:t> </a:t>
            </a:r>
            <a:r>
              <a:rPr 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henCyr" pitchFamily="18" charset="0"/>
              </a:rPr>
              <a:t>843 </a:t>
            </a:r>
            <a:r>
              <a:rPr lang="ru-RU" sz="24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henCyr" pitchFamily="18" charset="0"/>
              </a:rPr>
              <a:t>кв.км</a:t>
            </a:r>
            <a:endParaRPr lang="ru-RU" sz="2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henCyr" pitchFamily="18" charset="0"/>
            </a:endParaRPr>
          </a:p>
          <a:p>
            <a:pPr algn="ctr"/>
            <a:r>
              <a:rPr lang="ru-RU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henCyr" pitchFamily="18" charset="0"/>
              </a:rPr>
              <a:t>              Население района – 49 607</a:t>
            </a:r>
            <a:r>
              <a:rPr 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henCyr" pitchFamily="18" charset="0"/>
              </a:rPr>
              <a:t> </a:t>
            </a:r>
            <a:r>
              <a:rPr lang="ru-RU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henCyr" pitchFamily="18" charset="0"/>
              </a:rPr>
              <a:t>человек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Invest Arsk </a:t>
            </a:r>
            <a:fld id="{B19B0651-EE4F-4900-A07F-96A6BFA9D0F0}" type="slidenum">
              <a:rPr lang="ru-RU" b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2</a:t>
            </a:fld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4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5877272"/>
            <a:ext cx="9906000" cy="864096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14508"/>
            <a:ext cx="9906000" cy="602724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3933056"/>
            <a:ext cx="9906000" cy="36004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9" name="Picture 7" descr="C:\Users\Марат\Desktop\Центр туризма и гостеприимства\Кластер\Хотня\20170401_091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69621" y="3201813"/>
            <a:ext cx="2854627" cy="2319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Invest Arsk </a:t>
            </a:r>
            <a:fld id="{B19B0651-EE4F-4900-A07F-96A6BFA9D0F0}" type="slidenum">
              <a:rPr lang="ru-RU" smtClean="0">
                <a:solidFill>
                  <a:sysClr val="windowText" lastClr="000000"/>
                </a:solidFill>
              </a:rPr>
              <a:pPr/>
              <a:t>20</a:t>
            </a:fld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3074" name="Picture 2" descr="http://prokazan.ru/userfiles/picoriginal/img-20130829164957-5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4"/>
          <a:stretch/>
        </p:blipFill>
        <p:spPr bwMode="auto">
          <a:xfrm>
            <a:off x="347548" y="260649"/>
            <a:ext cx="5174504" cy="3149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arskmedia.ru/ru/wp-content/uploads/2016/09/IMG_73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04" y="287217"/>
            <a:ext cx="3744415" cy="2473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hotninskaya.ru/images/Hotnya/where-spring/5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47" y="3617322"/>
            <a:ext cx="3390407" cy="2171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Марат\Desktop\Центр туризма и гостеприимства\Кластер\Хотня\20170401_0908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18" y="3677465"/>
            <a:ext cx="2660425" cy="2111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1238" y="6021289"/>
            <a:ext cx="6175088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chenCyr" panose="02020603050405020304" pitchFamily="18" charset="0"/>
              </a:rPr>
              <a:t>Хотнинский</a:t>
            </a:r>
            <a:r>
              <a:rPr lang="ru-RU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chenCyr" panose="02020603050405020304" pitchFamily="18" charset="0"/>
              </a:rPr>
              <a:t> источник в </a:t>
            </a:r>
            <a:r>
              <a:rPr lang="ru-RU" sz="24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chenCyr" panose="02020603050405020304" pitchFamily="18" charset="0"/>
              </a:rPr>
              <a:t>с.Хотня</a:t>
            </a:r>
            <a:endParaRPr lang="ru-RU" sz="2400" b="1" spc="50" dirty="0">
              <a:ln w="11430">
                <a:solidFill>
                  <a:schemeClr val="tx1"/>
                </a:solidFill>
              </a:ln>
              <a:solidFill>
                <a:srgbClr val="7030A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9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ятиугольник 22"/>
          <p:cNvSpPr/>
          <p:nvPr/>
        </p:nvSpPr>
        <p:spPr>
          <a:xfrm>
            <a:off x="4074" y="6529062"/>
            <a:ext cx="9845470" cy="327219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6200000">
            <a:off x="-1751799" y="2016521"/>
            <a:ext cx="6588463" cy="3076718"/>
          </a:xfrm>
          <a:prstGeom prst="homePlat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pic>
        <p:nvPicPr>
          <p:cNvPr id="3075" name="Picture 3" descr="C:\Users\Марат\Desktop\Центр туризма и гостеприимства\Кластер\Кырлай\20161008_1323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942" y="4325070"/>
            <a:ext cx="1561462" cy="1007355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Марат\Desktop\Центр туризма и гостеприимства\Кластер\Фото Достопримечательности\46_bi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1542" r="9947" b="18103"/>
          <a:stretch/>
        </p:blipFill>
        <p:spPr bwMode="auto">
          <a:xfrm>
            <a:off x="5775150" y="5633963"/>
            <a:ext cx="1723213" cy="1105443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Марат\Desktop\Центр туризма и гостеприимства\Кластер\Фото Достопримечательности\Рисунок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6" t="30975" r="5496" b="18295"/>
          <a:stretch/>
        </p:blipFill>
        <p:spPr bwMode="auto">
          <a:xfrm>
            <a:off x="5774879" y="4313397"/>
            <a:ext cx="1723211" cy="1009753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5" t="9131" r="23607" b="2751"/>
          <a:stretch/>
        </p:blipFill>
        <p:spPr bwMode="auto">
          <a:xfrm>
            <a:off x="7846074" y="5621473"/>
            <a:ext cx="1561462" cy="1105443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арат\Desktop\Центр туризма и гостеприимства\Кластер\Фото Достопримечательности\IMG_5825 (2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53" t="29438" r="29550" b="13046"/>
          <a:stretch/>
        </p:blipFill>
        <p:spPr bwMode="auto">
          <a:xfrm>
            <a:off x="3760097" y="5621473"/>
            <a:ext cx="1677603" cy="1130421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рат\Desktop\Центр туризма и гостеприимства\Кластер\Фото Достопримечательности\IMG_583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05" t="22718" r="8611" b="13072"/>
          <a:stretch/>
        </p:blipFill>
        <p:spPr bwMode="auto">
          <a:xfrm>
            <a:off x="3746838" y="4292685"/>
            <a:ext cx="1690862" cy="997820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Марат\Desktop\Центр туризма и гостеприимства\Кластер\Фото Достопримечательности\WhatsApp Image 2017-01-20 at 10.33.55 (1).jpe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2"/>
          <a:stretch/>
        </p:blipFill>
        <p:spPr bwMode="auto">
          <a:xfrm>
            <a:off x="8497388" y="2273444"/>
            <a:ext cx="1347043" cy="1535954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22726" y="737004"/>
            <a:ext cx="295624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 algn="just"/>
            <a:r>
              <a:rPr lang="ru-RU" sz="1600" dirty="0"/>
              <a:t>Парковые зоны и места отдыха являются сердцем </a:t>
            </a:r>
            <a:r>
              <a:rPr lang="ru-RU" sz="1600" dirty="0" smtClean="0"/>
              <a:t>района </a:t>
            </a:r>
            <a:r>
              <a:rPr lang="ru-RU" sz="1600" dirty="0"/>
              <a:t>и играют значительную </a:t>
            </a:r>
            <a:r>
              <a:rPr lang="ru-RU" sz="1600" dirty="0" smtClean="0"/>
              <a:t>роль</a:t>
            </a:r>
            <a:r>
              <a:rPr lang="ru-RU" sz="1600" dirty="0" smtClean="0"/>
              <a:t>. Места отдыха, </a:t>
            </a:r>
            <a:r>
              <a:rPr lang="ru-RU" sz="1600" dirty="0"/>
              <a:t>где люди могут проводить свободное </a:t>
            </a:r>
            <a:r>
              <a:rPr lang="ru-RU" sz="1600" dirty="0" smtClean="0"/>
              <a:t>время и просто </a:t>
            </a:r>
            <a:r>
              <a:rPr lang="ru-RU" sz="1600" dirty="0"/>
              <a:t>наслаждаться природой. </a:t>
            </a:r>
            <a:endParaRPr lang="ru-RU" sz="1600" dirty="0" smtClean="0"/>
          </a:p>
          <a:p>
            <a:pPr indent="536575" algn="just"/>
            <a:r>
              <a:rPr lang="ru-RU" sz="1600" dirty="0" smtClean="0"/>
              <a:t>Парковые </a:t>
            </a:r>
            <a:r>
              <a:rPr lang="ru-RU" sz="1600" dirty="0"/>
              <a:t>зоны способствуют улучшению качества </a:t>
            </a:r>
            <a:r>
              <a:rPr lang="ru-RU" sz="1600" dirty="0" smtClean="0"/>
              <a:t>воздуха. </a:t>
            </a:r>
            <a:r>
              <a:rPr lang="ru-RU" sz="1600" dirty="0"/>
              <a:t>Также они способствуют </a:t>
            </a:r>
            <a:r>
              <a:rPr lang="ru-RU" sz="1600" dirty="0" smtClean="0"/>
              <a:t>сплочению </a:t>
            </a:r>
            <a:r>
              <a:rPr lang="ru-RU" sz="1600" dirty="0"/>
              <a:t>населения и повышению качества его </a:t>
            </a:r>
            <a:r>
              <a:rPr lang="ru-RU" sz="1600" dirty="0" smtClean="0"/>
              <a:t>жизни.</a:t>
            </a:r>
            <a:endParaRPr lang="ru-RU" sz="1600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C:\Users\Марат\Desktop\Центр туризма и гостеприимства\Кластер\Фото Достопримечательности\WhatsApp Image 2017-01-20 at 10.33.55 (2).jpe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5" b="5083"/>
          <a:stretch/>
        </p:blipFill>
        <p:spPr bwMode="auto">
          <a:xfrm>
            <a:off x="7333036" y="2322622"/>
            <a:ext cx="1094373" cy="1486776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4598897" y="3831935"/>
            <a:ext cx="4320480" cy="33855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sz="1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Также несколько парков в городе</a:t>
            </a:r>
            <a:r>
              <a:rPr lang="en-US" sz="1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49677" y="5416592"/>
            <a:ext cx="1374159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50800"/>
          </a:effectLst>
        </p:spPr>
        <p:txBody>
          <a:bodyPr wrap="none">
            <a:spAutoFit/>
          </a:bodyPr>
          <a:lstStyle/>
          <a:p>
            <a:r>
              <a:rPr lang="en-US" sz="1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1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Парк Победы</a:t>
            </a:r>
            <a:r>
              <a:rPr lang="en-US" sz="1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ru-RU" sz="14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982942" y="5416360"/>
            <a:ext cx="1287725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50800"/>
          </a:effectLst>
        </p:spPr>
        <p:txBody>
          <a:bodyPr wrap="none">
            <a:spAutoFit/>
          </a:bodyPr>
          <a:lstStyle/>
          <a:p>
            <a:r>
              <a:rPr lang="en-US" sz="1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1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Сквер Тукая</a:t>
            </a:r>
            <a:r>
              <a:rPr lang="en-US" sz="1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ru-RU" sz="14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115319" y="6483987"/>
            <a:ext cx="2311400" cy="365125"/>
          </a:xfrm>
        </p:spPr>
        <p:txBody>
          <a:bodyPr/>
          <a:lstStyle/>
          <a:p>
            <a:r>
              <a:rPr lang="en-US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Invest Arsk </a:t>
            </a:r>
            <a:fld id="{B19B0651-EE4F-4900-A07F-96A6BFA9D0F0}" type="slidenum">
              <a:rPr lang="ru-RU" smtClean="0">
                <a:solidFill>
                  <a:schemeClr val="bg1"/>
                </a:solidFill>
                <a:latin typeface="Arial Narrow" pitchFamily="34" charset="0"/>
              </a:rPr>
              <a:t>21</a:t>
            </a:fld>
            <a:endParaRPr lang="ru-RU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89761" y="5423106"/>
            <a:ext cx="1418273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50800"/>
          </a:effectLst>
        </p:spPr>
        <p:txBody>
          <a:bodyPr wrap="none">
            <a:spAutoFit/>
          </a:bodyPr>
          <a:lstStyle/>
          <a:p>
            <a:r>
              <a:rPr lang="en-US" sz="1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1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Экстрим-парк</a:t>
            </a:r>
            <a:r>
              <a:rPr lang="en-US" sz="1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ru-RU" sz="14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ятиугольник 26"/>
          <p:cNvSpPr/>
          <p:nvPr/>
        </p:nvSpPr>
        <p:spPr>
          <a:xfrm>
            <a:off x="-54" y="0"/>
            <a:ext cx="9845470" cy="349550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25" name="Пятиугольник 24"/>
          <p:cNvSpPr/>
          <p:nvPr/>
        </p:nvSpPr>
        <p:spPr>
          <a:xfrm>
            <a:off x="17006" y="7170"/>
            <a:ext cx="4304980" cy="684759"/>
          </a:xfrm>
          <a:prstGeom prst="homePlate">
            <a:avLst>
              <a:gd name="adj" fmla="val 34290"/>
            </a:avLst>
          </a:prstGeom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chenCyr" panose="02020603050405020304" pitchFamily="18" charset="0"/>
              </a:rPr>
              <a:t>Туризм и досуг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3" y="4746379"/>
            <a:ext cx="2924440" cy="19837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26" y="638598"/>
            <a:ext cx="1923678" cy="15763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16" y="829699"/>
            <a:ext cx="3966241" cy="27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9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ятиугольник 14"/>
          <p:cNvSpPr/>
          <p:nvPr/>
        </p:nvSpPr>
        <p:spPr>
          <a:xfrm>
            <a:off x="4074" y="6453336"/>
            <a:ext cx="9845470" cy="402946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 rot="16200000">
            <a:off x="-1794735" y="1973584"/>
            <a:ext cx="6674336" cy="3076718"/>
          </a:xfrm>
          <a:prstGeom prst="homePlat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pic>
        <p:nvPicPr>
          <p:cNvPr id="1033" name="Picture 9" descr="http://tatarstan.ru/file/photoreport/view_1373567_155726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9"/>
          <a:stretch/>
        </p:blipFill>
        <p:spPr bwMode="auto">
          <a:xfrm>
            <a:off x="93592" y="4354170"/>
            <a:ext cx="2902455" cy="1870225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3" name="Picture 4" descr="C:\Users\Марат\Desktop\Центр туризма и гостеприимства\Кластер\Фото Достопримечательности\prev_img_67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0"/>
          <a:stretch/>
        </p:blipFill>
        <p:spPr bwMode="auto">
          <a:xfrm>
            <a:off x="6566556" y="818116"/>
            <a:ext cx="3092725" cy="2106611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7" name="Прямоугольник 16"/>
          <p:cNvSpPr/>
          <p:nvPr/>
        </p:nvSpPr>
        <p:spPr>
          <a:xfrm>
            <a:off x="66366" y="1416791"/>
            <a:ext cx="29521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 algn="just"/>
            <a:r>
              <a:rPr lang="ru-RU" sz="16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Празднование </a:t>
            </a:r>
            <a:r>
              <a:rPr lang="ru-RU" sz="1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Сабантуя, Арча </a:t>
            </a:r>
            <a:r>
              <a:rPr lang="ru-RU" sz="1600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Читеклэре</a:t>
            </a:r>
            <a:r>
              <a:rPr lang="ru-RU" sz="1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и День коня в Арске – очень важные события! </a:t>
            </a:r>
          </a:p>
          <a:p>
            <a:pPr indent="536575" algn="just"/>
            <a:endParaRPr lang="ru-RU" sz="1600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indent="536575" algn="just"/>
            <a:r>
              <a:rPr lang="ru-RU" sz="1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Эти праздники привлекают </a:t>
            </a:r>
            <a:r>
              <a:rPr lang="ru-RU" sz="16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туристов и гостей со всех уголков </a:t>
            </a:r>
            <a:r>
              <a:rPr lang="ru-RU" sz="1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Республики!</a:t>
            </a:r>
            <a:endParaRPr lang="ru-RU" sz="1600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113240" y="6472246"/>
            <a:ext cx="2311400" cy="365125"/>
          </a:xfrm>
        </p:spPr>
        <p:txBody>
          <a:bodyPr/>
          <a:lstStyle/>
          <a:p>
            <a:r>
              <a:rPr lang="en-US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Invest Arsk </a:t>
            </a:r>
            <a:fld id="{B19B0651-EE4F-4900-A07F-96A6BFA9D0F0}" type="slidenum">
              <a:rPr lang="ru-RU" smtClean="0">
                <a:solidFill>
                  <a:schemeClr val="bg1"/>
                </a:solidFill>
                <a:latin typeface="Arial Narrow" pitchFamily="34" charset="0"/>
              </a:rPr>
              <a:t>22</a:t>
            </a:fld>
            <a:endParaRPr lang="ru-RU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028" name="Picture 4" descr="http://www.playcast.ru/uploads/2017/01/10/212307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02" y="731026"/>
            <a:ext cx="1945337" cy="68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ятиугольник 18"/>
          <p:cNvSpPr/>
          <p:nvPr/>
        </p:nvSpPr>
        <p:spPr>
          <a:xfrm>
            <a:off x="-54" y="0"/>
            <a:ext cx="9845470" cy="349550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-54" y="0"/>
            <a:ext cx="4448996" cy="684759"/>
          </a:xfrm>
          <a:prstGeom prst="homePlate">
            <a:avLst>
              <a:gd name="adj" fmla="val 34290"/>
            </a:avLst>
          </a:prstGeom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chenCyr" panose="02020603050405020304" pitchFamily="18" charset="0"/>
              </a:rPr>
              <a:t>Культура и традиции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486" y="3618193"/>
            <a:ext cx="3160883" cy="21399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44" y="3618193"/>
            <a:ext cx="3282118" cy="21402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68" y="790195"/>
            <a:ext cx="3302413" cy="213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8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ятиугольник 16"/>
          <p:cNvSpPr/>
          <p:nvPr/>
        </p:nvSpPr>
        <p:spPr>
          <a:xfrm>
            <a:off x="4074" y="6515620"/>
            <a:ext cx="9845470" cy="340662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 rot="16200000">
            <a:off x="-1794735" y="1973584"/>
            <a:ext cx="6674336" cy="3076718"/>
          </a:xfrm>
          <a:prstGeom prst="homePlat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pic>
        <p:nvPicPr>
          <p:cNvPr id="16" name="Picture 2" descr="G:\Фото\SAM_59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7" b="25283"/>
          <a:stretch/>
        </p:blipFill>
        <p:spPr bwMode="auto">
          <a:xfrm>
            <a:off x="237288" y="5244144"/>
            <a:ext cx="2610289" cy="1413467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://www.tatarnews.ru/images/uploads/img139114586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/>
          <a:stretch/>
        </p:blipFill>
        <p:spPr bwMode="auto">
          <a:xfrm>
            <a:off x="3214784" y="2429744"/>
            <a:ext cx="3082500" cy="1975090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Марат\Desktop\Центр туризма и гостеприимства\Кластер\Фото Достопримечательности\full_iFMKz6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934" y="4581128"/>
            <a:ext cx="2860328" cy="1811404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057" name="Picture 9" descr="http://www.kazan-region.ru/www/news/2014/6/y2712530E-02_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8"/>
          <a:stretch/>
        </p:blipFill>
        <p:spPr bwMode="auto">
          <a:xfrm>
            <a:off x="3240934" y="349550"/>
            <a:ext cx="2912628" cy="1887468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Марат\Desktop\Центр туризма и гостеприимства\Кластер\Фото Достопримечательности\575fd952bd1c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848" y="397960"/>
            <a:ext cx="3370532" cy="1927501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022" y="1617268"/>
            <a:ext cx="297282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 algn="just"/>
            <a:r>
              <a:rPr lang="ru-RU" sz="15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Система образования Арского муниципального района ориентирована на предоставление современных образовательных услуг в соответствии с требованиями социальных клиентов и социальных </a:t>
            </a:r>
            <a:r>
              <a:rPr lang="ru-RU" sz="15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партнёров.</a:t>
            </a:r>
            <a:endParaRPr lang="ru-RU" sz="1500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indent="536575" algn="just"/>
            <a:r>
              <a:rPr lang="ru-RU" sz="15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Сегодня в Арском муниципальном округе действуют </a:t>
            </a:r>
            <a:r>
              <a:rPr lang="ru-RU" sz="15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104 </a:t>
            </a:r>
            <a:r>
              <a:rPr lang="ru-RU" sz="15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учебных заведений: детские сады, школы, учреждения дополнительного образования детей, школа-интернат и другие.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46294" y="4192137"/>
            <a:ext cx="2989640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Национальный состав учащихся образовательных учреждений района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904722270"/>
              </p:ext>
            </p:extLst>
          </p:nvPr>
        </p:nvGraphicFramePr>
        <p:xfrm>
          <a:off x="6277766" y="4494427"/>
          <a:ext cx="3628234" cy="1984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224534" y="6491157"/>
            <a:ext cx="2311400" cy="365125"/>
          </a:xfrm>
        </p:spPr>
        <p:txBody>
          <a:bodyPr/>
          <a:lstStyle/>
          <a:p>
            <a:r>
              <a:rPr lang="en-US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Invest Arsk </a:t>
            </a:r>
            <a:fld id="{B19B0651-EE4F-4900-A07F-96A6BFA9D0F0}" type="slidenum">
              <a:rPr lang="ru-RU" smtClean="0">
                <a:solidFill>
                  <a:schemeClr val="tx1"/>
                </a:solidFill>
                <a:latin typeface="Arial Narrow" pitchFamily="34" charset="0"/>
              </a:rPr>
              <a:t>23</a:t>
            </a:fld>
            <a:endParaRPr lang="ru-RU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11266" name="Picture 2" descr="http://1istochnik.ru/attachments/publications/3/32746/thumb_1493972984-0d99c13eb8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046" y="2597220"/>
            <a:ext cx="2835408" cy="1594917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ятиугольник 20"/>
          <p:cNvSpPr/>
          <p:nvPr/>
        </p:nvSpPr>
        <p:spPr>
          <a:xfrm>
            <a:off x="-54" y="0"/>
            <a:ext cx="9845470" cy="349550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-54" y="0"/>
            <a:ext cx="4088956" cy="684759"/>
          </a:xfrm>
          <a:prstGeom prst="homePlate">
            <a:avLst>
              <a:gd name="adj" fmla="val 34290"/>
            </a:avLst>
          </a:prstGeom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chenCyr" panose="02020603050405020304" pitchFamily="18" charset="0"/>
              </a:rPr>
              <a:t>Образование</a:t>
            </a:r>
          </a:p>
        </p:txBody>
      </p:sp>
      <p:pic>
        <p:nvPicPr>
          <p:cNvPr id="4098" name="Picture 2" descr="http://deti-raduga.ru/files/rep_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64" y="861236"/>
            <a:ext cx="2467313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69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ятиугольник 10"/>
          <p:cNvSpPr/>
          <p:nvPr/>
        </p:nvSpPr>
        <p:spPr>
          <a:xfrm>
            <a:off x="4074" y="6506732"/>
            <a:ext cx="9845470" cy="349550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 rot="16200000">
            <a:off x="-1789995" y="1978324"/>
            <a:ext cx="6664856" cy="3076718"/>
          </a:xfrm>
          <a:prstGeom prst="homePlat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pic>
        <p:nvPicPr>
          <p:cNvPr id="3075" name="Picture 3" descr="C:\Users\Марат\Desktop\Центр туризма и гостеприимства\Кластер\Фото Достопримечательности\0c6ae9c187d6168d1f9ad7e0e9b3ff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31" y="435415"/>
            <a:ext cx="6126013" cy="3717033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Марат\Desktop\Центр туризма и гостеприимства\Кластер\Фото Достопримечательности\916005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045" y="4356883"/>
            <a:ext cx="3152800" cy="203404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na-kluchah.ru/loadfiles/moduls/doska/bigfoto/ceea2e0cb6569f5e5850555c80e01a9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32" y="4365104"/>
            <a:ext cx="2743053" cy="203404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113240" y="6483987"/>
            <a:ext cx="2311400" cy="365125"/>
          </a:xfrm>
        </p:spPr>
        <p:txBody>
          <a:bodyPr/>
          <a:lstStyle/>
          <a:p>
            <a:r>
              <a:rPr lang="en-US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Invest Arsk </a:t>
            </a:r>
            <a:fld id="{B19B0651-EE4F-4900-A07F-96A6BFA9D0F0}" type="slidenum">
              <a:rPr lang="ru-RU" smtClean="0">
                <a:solidFill>
                  <a:schemeClr val="tx1"/>
                </a:solidFill>
                <a:latin typeface="Arial Narrow" pitchFamily="34" charset="0"/>
              </a:rPr>
              <a:t>24</a:t>
            </a:fld>
            <a:endParaRPr lang="ru-RU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61" y="1104392"/>
            <a:ext cx="30457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 algn="just"/>
            <a:r>
              <a:rPr lang="ru-RU" sz="16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Арский район с </a:t>
            </a:r>
            <a:r>
              <a:rPr lang="ru-RU" sz="1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трёх </a:t>
            </a:r>
            <a:r>
              <a:rPr lang="ru-RU" sz="16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сторон </a:t>
            </a:r>
            <a:r>
              <a:rPr lang="ru-RU" sz="1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окружён </a:t>
            </a:r>
            <a:r>
              <a:rPr lang="ru-RU" sz="16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лесами.</a:t>
            </a:r>
          </a:p>
          <a:p>
            <a:pPr indent="536575" algn="just"/>
            <a:r>
              <a:rPr lang="ru-RU" sz="16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Леса занимают около 12% территории. В районе есть следующие виды леса: хвойные, лиственные и </a:t>
            </a:r>
            <a:r>
              <a:rPr lang="ru-RU" sz="1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широколиственные</a:t>
            </a:r>
            <a:r>
              <a:rPr lang="ru-RU" sz="16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indent="536575" algn="just"/>
            <a:r>
              <a:rPr lang="ru-RU" sz="1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Основной </a:t>
            </a:r>
            <a:r>
              <a:rPr lang="ru-RU" sz="16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деятельностью Арского лесхоза является лесное </a:t>
            </a:r>
            <a:r>
              <a:rPr lang="ru-RU" sz="1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хозяйство, </a:t>
            </a:r>
            <a:r>
              <a:rPr lang="ru-RU" sz="16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 также услуги в области лесного хозяйства и лесозаготовок</a:t>
            </a:r>
            <a:r>
              <a:rPr lang="en-US" sz="1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Марат\Desktop\Центр туризма и гостеприимства\Кластер\Каенсар\a2b37ed0c320342714966a0b5b9d1735Vid-sverhu-31c1knmuix4omyo2hlg0l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6"/>
          <a:stretch/>
        </p:blipFill>
        <p:spPr bwMode="auto">
          <a:xfrm>
            <a:off x="146658" y="4882626"/>
            <a:ext cx="2834503" cy="1761104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kak2z.ru/my_tagimg/img/2015/05/31/95f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2956">
            <a:off x="716266" y="4187631"/>
            <a:ext cx="1652333" cy="146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laycast.ru/uploads/2014/10/08/1013314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2" y="4188347"/>
            <a:ext cx="2663576" cy="72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ятиугольник 14"/>
          <p:cNvSpPr/>
          <p:nvPr/>
        </p:nvSpPr>
        <p:spPr>
          <a:xfrm>
            <a:off x="-54" y="0"/>
            <a:ext cx="9845470" cy="349550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4074" y="-5419"/>
            <a:ext cx="4160964" cy="684759"/>
          </a:xfrm>
          <a:prstGeom prst="homePlate">
            <a:avLst>
              <a:gd name="adj" fmla="val 34290"/>
            </a:avLst>
          </a:prstGeom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chenCyr" panose="02020603050405020304" pitchFamily="18" charset="0"/>
              </a:rPr>
              <a:t>Природные ресурсы</a:t>
            </a:r>
          </a:p>
        </p:txBody>
      </p:sp>
    </p:spTree>
    <p:extLst>
      <p:ext uri="{BB962C8B-B14F-4D97-AF65-F5344CB8AC3E}">
        <p14:creationId xmlns:p14="http://schemas.microsoft.com/office/powerpoint/2010/main" val="266902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ятиугольник 18"/>
          <p:cNvSpPr/>
          <p:nvPr/>
        </p:nvSpPr>
        <p:spPr>
          <a:xfrm>
            <a:off x="-54" y="0"/>
            <a:ext cx="9845470" cy="349550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4074" y="6297590"/>
            <a:ext cx="9845470" cy="558692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185248" y="6445323"/>
            <a:ext cx="2311400" cy="365125"/>
          </a:xfrm>
        </p:spPr>
        <p:txBody>
          <a:bodyPr/>
          <a:lstStyle/>
          <a:p>
            <a:r>
              <a:rPr lang="en-US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Invest Arsk </a:t>
            </a:r>
            <a:fld id="{B19B0651-EE4F-4900-A07F-96A6BFA9D0F0}" type="slidenum">
              <a:rPr lang="ru-RU" smtClean="0">
                <a:solidFill>
                  <a:schemeClr val="tx1"/>
                </a:solidFill>
                <a:latin typeface="Arial Narrow" pitchFamily="34" charset="0"/>
              </a:rPr>
              <a:t>25</a:t>
            </a:fld>
            <a:endParaRPr lang="ru-RU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5122" name="Picture 2" descr="https://thetomatos.com/wp-content/uploads/2016/06/telephone-clipart-5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05" y="2276470"/>
            <a:ext cx="344916" cy="318384"/>
          </a:xfrm>
          <a:prstGeom prst="roundRect">
            <a:avLst>
              <a:gd name="adj" fmla="val 16667"/>
            </a:avLst>
          </a:prstGeom>
          <a:ln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72680" y="1412776"/>
            <a:ext cx="7128792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руководителя исполнительного комитета </a:t>
            </a:r>
          </a:p>
          <a:p>
            <a:r>
              <a:rPr lang="ru-RU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i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Регина </a:t>
            </a:r>
            <a:r>
              <a:rPr lang="ru-RU" b="1" i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Рамилевна</a:t>
            </a:r>
            <a:r>
              <a:rPr lang="ru-RU" b="1" i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Филиппова</a:t>
            </a:r>
          </a:p>
          <a:p>
            <a:r>
              <a:rPr lang="ru-RU" b="1" i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(8436)63-28-33</a:t>
            </a: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arsk.tatarstan.ru</a:t>
            </a:r>
          </a:p>
          <a:p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/>
              <a:t>            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vk.com/id709095780                           Filippova.Regina@tatar.ru</a:t>
            </a:r>
            <a:endParaRPr lang="ru-RU" b="1" i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  <a:p>
            <a:endParaRPr lang="ru-RU" b="1" i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-24884" y="-28815"/>
            <a:ext cx="4160964" cy="684759"/>
          </a:xfrm>
          <a:prstGeom prst="homePlate">
            <a:avLst>
              <a:gd name="adj" fmla="val 34290"/>
            </a:avLst>
          </a:prstGeom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chenCyr" panose="02020603050405020304" pitchFamily="18" charset="0"/>
              </a:rPr>
              <a:t>Наши контакты</a:t>
            </a:r>
          </a:p>
        </p:txBody>
      </p:sp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56" y="1771110"/>
            <a:ext cx="1343649" cy="181414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0268" y="2750655"/>
            <a:ext cx="406453" cy="381943"/>
          </a:xfrm>
          <a:prstGeom prst="rect">
            <a:avLst/>
          </a:prstGeom>
        </p:spPr>
      </p:pic>
      <p:pic>
        <p:nvPicPr>
          <p:cNvPr id="21" name="Picture 6" descr="http://static.wixstatic.com/media/afc71d_e8283e8c633a4512bf2d774e638d59a5.png_srz_1500_1100_85_22_0.50_1.20_0.00_png_sr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49" y="3368282"/>
            <a:ext cx="601089" cy="40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1072" y="3423829"/>
            <a:ext cx="561760" cy="32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6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ятиугольник 21"/>
          <p:cNvSpPr/>
          <p:nvPr/>
        </p:nvSpPr>
        <p:spPr>
          <a:xfrm>
            <a:off x="4074" y="6511652"/>
            <a:ext cx="9845470" cy="344630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066799017"/>
              </p:ext>
            </p:extLst>
          </p:nvPr>
        </p:nvGraphicFramePr>
        <p:xfrm>
          <a:off x="6451805" y="3164097"/>
          <a:ext cx="3327966" cy="1995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Пятиугольник 22"/>
          <p:cNvSpPr/>
          <p:nvPr/>
        </p:nvSpPr>
        <p:spPr>
          <a:xfrm rot="16200000">
            <a:off x="-1882123" y="1886197"/>
            <a:ext cx="6849111" cy="3076718"/>
          </a:xfrm>
          <a:prstGeom prst="homePlat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pic>
        <p:nvPicPr>
          <p:cNvPr id="1026" name="Picture 2" descr="C:\Users\Марат\Desktop\600px-Location_of_Arsky_District_(Tatarstan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34" t="1448" r="17458" b="35794"/>
          <a:stretch/>
        </p:blipFill>
        <p:spPr bwMode="auto">
          <a:xfrm>
            <a:off x="4160912" y="106037"/>
            <a:ext cx="4982199" cy="3249684"/>
          </a:xfrm>
          <a:prstGeom prst="ellipse">
            <a:avLst/>
          </a:prstGeom>
          <a:ln w="15875" cap="rnd"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898909" y="1450523"/>
            <a:ext cx="80983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henCyr" pitchFamily="18" charset="0"/>
              </a:rPr>
              <a:t>A</a:t>
            </a:r>
            <a:r>
              <a:rPr lang="ru-RU" dirty="0" err="1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henCyr" pitchFamily="18" charset="0"/>
              </a:rPr>
              <a:t>рск</a:t>
            </a:r>
            <a:endParaRPr lang="ru-RU" cap="none" spc="0" dirty="0">
              <a:ln w="1905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henCyr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76211" y="2360842"/>
            <a:ext cx="120738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cap="none" spc="0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henCyr" pitchFamily="18" charset="0"/>
              </a:rPr>
              <a:t>KA</a:t>
            </a:r>
            <a:r>
              <a:rPr lang="ru-RU" cap="none" spc="0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henCyr" pitchFamily="18" charset="0"/>
              </a:rPr>
              <a:t>ЗАНЬ</a:t>
            </a:r>
            <a:endParaRPr lang="ru-RU" cap="none" spc="0" dirty="0">
              <a:ln w="1905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henCyr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88001" y="1288437"/>
            <a:ext cx="861133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8415" cmpd="sng">
                  <a:noFill/>
                  <a:prstDash val="solid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60 km</a:t>
            </a:r>
            <a:endParaRPr lang="ru-RU" sz="2000" b="1" dirty="0">
              <a:ln w="18415" cmpd="sng">
                <a:noFill/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184263" y="6483987"/>
            <a:ext cx="2311400" cy="365125"/>
          </a:xfrm>
        </p:spPr>
        <p:txBody>
          <a:bodyPr/>
          <a:lstStyle/>
          <a:p>
            <a:r>
              <a:rPr lang="en-US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Invest Arsk </a:t>
            </a:r>
            <a:fld id="{B19B0651-EE4F-4900-A07F-96A6BFA9D0F0}" type="slidenum">
              <a:rPr lang="ru-RU" smtClean="0">
                <a:solidFill>
                  <a:schemeClr val="tx1"/>
                </a:solidFill>
                <a:latin typeface="Arial Narrow" pitchFamily="34" charset="0"/>
              </a:rPr>
              <a:t>3</a:t>
            </a:fld>
            <a:endParaRPr lang="ru-RU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14414" y="3184650"/>
            <a:ext cx="2144688" cy="523220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  <a:cs typeface="Times New Roman" pitchFamily="18" charset="0"/>
              </a:rPr>
              <a:t>Национальный состав</a:t>
            </a:r>
            <a:r>
              <a:rPr lang="en-US" sz="1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  <a:cs typeface="Times New Roman" pitchFamily="18" charset="0"/>
              </a:rPr>
              <a:t>:</a:t>
            </a:r>
            <a:endParaRPr lang="ru-RU" sz="1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14" name="Прямая соединительная линия 13"/>
          <p:cNvCxnSpPr>
            <a:endCxn id="30" idx="2"/>
          </p:cNvCxnSpPr>
          <p:nvPr/>
        </p:nvCxnSpPr>
        <p:spPr>
          <a:xfrm flipV="1">
            <a:off x="5457056" y="1504566"/>
            <a:ext cx="522846" cy="856276"/>
          </a:xfrm>
          <a:prstGeom prst="line">
            <a:avLst/>
          </a:prstGeom>
          <a:ln w="41275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-7712" y="972563"/>
            <a:ext cx="3043882" cy="5837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542925" algn="just">
              <a:lnSpc>
                <a:spcPts val="1600"/>
              </a:lnSpc>
            </a:pPr>
            <a:r>
              <a:rPr lang="ru-RU" sz="145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Арский район является одним из крупнейших районов Республики Татарстан, расположенным в северной части, граничит с </a:t>
            </a:r>
            <a:r>
              <a:rPr lang="ru-RU" sz="1450" i="1" dirty="0" err="1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Атнинским</a:t>
            </a:r>
            <a:r>
              <a:rPr lang="ru-RU" sz="145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50" i="1" dirty="0" err="1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Балтасинским</a:t>
            </a:r>
            <a:r>
              <a:rPr lang="ru-RU" sz="145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50" i="1" dirty="0" err="1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Сабинким</a:t>
            </a:r>
            <a:r>
              <a:rPr lang="ru-RU" sz="145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45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50" i="1" dirty="0" err="1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Тюлячинским</a:t>
            </a:r>
            <a:r>
              <a:rPr lang="ru-RU" sz="145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5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Высокогорским, </a:t>
            </a:r>
            <a:r>
              <a:rPr lang="ru-RU" sz="1450" i="1" dirty="0" err="1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Пестречинским</a:t>
            </a:r>
            <a:r>
              <a:rPr lang="ru-RU" sz="145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районами Республики Татарстан. Общая площадь района составляет 1843 </a:t>
            </a:r>
            <a:r>
              <a:rPr lang="ru-RU" sz="1450" i="1" dirty="0" err="1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кв.км</a:t>
            </a:r>
            <a:r>
              <a:rPr lang="ru-RU" sz="145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50" i="1" dirty="0" smtClean="0">
              <a:ln w="1905"/>
              <a:effectLst>
                <a:glow rad="101600">
                  <a:schemeClr val="bg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539750" algn="just">
              <a:lnSpc>
                <a:spcPts val="1600"/>
              </a:lnSpc>
            </a:pPr>
            <a:r>
              <a:rPr lang="ru-RU" sz="145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Город </a:t>
            </a:r>
            <a:r>
              <a:rPr lang="ru-RU" sz="145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Арск расположен на живописном берегу реки Казанка, в 60 километрах от столицы Татарстана города Казани и </a:t>
            </a:r>
            <a:r>
              <a:rPr lang="ru-RU" sz="145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связан </a:t>
            </a:r>
            <a:r>
              <a:rPr lang="ru-RU" sz="145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 ним </a:t>
            </a:r>
            <a:r>
              <a:rPr lang="ru-RU" sz="145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железнодорожным сообщением.</a:t>
            </a:r>
            <a:endParaRPr lang="ru-RU" sz="1450" i="1" dirty="0">
              <a:ln w="1905"/>
              <a:effectLst>
                <a:glow rad="101600">
                  <a:schemeClr val="bg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539750" algn="just">
              <a:lnSpc>
                <a:spcPts val="1600"/>
              </a:lnSpc>
            </a:pPr>
            <a:r>
              <a:rPr lang="ru-RU" sz="145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целом климатические условия благоприятны для жизни и экономической деятельности человека на земле. Климат благоприятствует фермерским хозяйствам района в производстве сельскохозяйственных продуктов и животноводства</a:t>
            </a:r>
            <a:r>
              <a:rPr lang="ru-RU" sz="145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539750" algn="just">
              <a:lnSpc>
                <a:spcPts val="1600"/>
              </a:lnSpc>
            </a:pPr>
            <a:r>
              <a:rPr lang="ru-RU" sz="1450" i="1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1 городское, 16 сельских поселений, 127 населённых </a:t>
            </a:r>
            <a:r>
              <a:rPr lang="ru-RU" sz="1450" i="1" dirty="0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пунктов</a:t>
            </a:r>
            <a:r>
              <a:rPr lang="ru-RU" sz="145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5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районе.</a:t>
            </a:r>
            <a:endParaRPr lang="en-US" sz="1450" i="1" dirty="0"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://static1.squarespace.com/static/5294ab03e4b026bdd1adbdca/54b3ae29e4b0490516951fd9/54b3d800e4b027b160a185ec/1421072599916/?format=1000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71429" l="0" r="99800">
                        <a14:foregroundMark x1="9900" y1="7722" x2="5200" y2="55727"/>
                        <a14:foregroundMark x1="10900" y1="8623" x2="12900" y2="41184"/>
                        <a14:foregroundMark x1="5400" y1="13385" x2="5100" y2="14414"/>
                        <a14:foregroundMark x1="9200" y1="13771" x2="1400" y2="25869"/>
                        <a14:foregroundMark x1="4300" y1="17632" x2="8500" y2="11840"/>
                        <a14:foregroundMark x1="4600" y1="14929" x2="1100" y2="24582"/>
                        <a14:foregroundMark x1="13300" y1="14543" x2="14400" y2="21107"/>
                        <a14:foregroundMark x1="30200" y1="10296" x2="26800" y2="41956"/>
                        <a14:foregroundMark x1="28600" y1="28571" x2="29600" y2="65122"/>
                        <a14:foregroundMark x1="42000" y1="11969" x2="39400" y2="58816"/>
                        <a14:foregroundMark x1="38600" y1="61776" x2="39800" y2="65251"/>
                        <a14:foregroundMark x1="43500" y1="61905" x2="44600" y2="64994"/>
                        <a14:foregroundMark x1="56700" y1="12227" x2="55100" y2="50708"/>
                        <a14:foregroundMark x1="59100" y1="18790" x2="61200" y2="22008"/>
                        <a14:foregroundMark x1="52000" y1="19305" x2="53800" y2="16474"/>
                        <a14:foregroundMark x1="71500" y1="6950" x2="73500" y2="48263"/>
                        <a14:foregroundMark x1="83700" y1="64221" x2="86700" y2="62548"/>
                        <a14:foregroundMark x1="92200" y1="64221" x2="94600" y2="62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575" y="5777447"/>
            <a:ext cx="1974546" cy="153422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5" descr="C:\Users\Марат\Desktop\Центр туризма и гостеприимства\Кластер\4004054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99" b="84375" l="17213" r="82787">
                        <a14:backgroundMark x1="59290" y1="82422" x2="59290" y2="82422"/>
                        <a14:backgroundMark x1="22131" y1="83691" x2="22131" y2="8369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53" t="16961" r="16857" b="19827"/>
          <a:stretch/>
        </p:blipFill>
        <p:spPr bwMode="auto">
          <a:xfrm>
            <a:off x="5253803" y="5097684"/>
            <a:ext cx="1198002" cy="1721959"/>
          </a:xfrm>
          <a:prstGeom prst="rect">
            <a:avLst/>
          </a:prstGeom>
          <a:noFill/>
          <a:effectLst>
            <a:glow rad="101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6356827" y="5214483"/>
            <a:ext cx="2291026" cy="523220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  <a:cs typeface="Times New Roman" pitchFamily="18" charset="0"/>
              </a:rPr>
              <a:t>Туристическая привлекательность</a:t>
            </a:r>
            <a:endParaRPr lang="ru-RU" sz="1400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  <a:cs typeface="Times New Roman" pitchFamily="18" charset="0"/>
            </a:endParaRPr>
          </a:p>
        </p:txBody>
      </p:sp>
      <p:pic>
        <p:nvPicPr>
          <p:cNvPr id="12293" name="Picture 5" descr="http://www.nouri.sh/buzz/wp-content/uploads/2014/01/arro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95" b="94661" l="7359" r="898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939" y="5085184"/>
            <a:ext cx="640172" cy="46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8786758" y="5322204"/>
            <a:ext cx="1119242" cy="307777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n w="190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  <a:cs typeface="Times New Roman" pitchFamily="18" charset="0"/>
              </a:rPr>
              <a:t>1,5 раза</a:t>
            </a:r>
            <a:endParaRPr lang="ru-RU" sz="1400" dirty="0">
              <a:ln w="190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80793" y="3210198"/>
            <a:ext cx="3127497" cy="523220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  <a:cs typeface="Times New Roman" pitchFamily="18" charset="0"/>
              </a:rPr>
              <a:t>По преданиям город был основан ханом Батыем</a:t>
            </a:r>
            <a:endParaRPr lang="ru-RU" sz="1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  <a:cs typeface="Times New Roman" pitchFamily="18" charset="0"/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3239125" y="3733418"/>
            <a:ext cx="2630042" cy="2113523"/>
          </a:xfrm>
          <a:prstGeom prst="verticalScroll">
            <a:avLst>
              <a:gd name="adj" fmla="val 1051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473327" y="3967162"/>
            <a:ext cx="216163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179388" algn="just"/>
            <a:r>
              <a:rPr lang="ru-RU" sz="1400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1400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Арска росло  очень много  можжевельника (</a:t>
            </a:r>
            <a:r>
              <a:rPr lang="ru-RU" sz="1400" i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артыш</a:t>
            </a:r>
            <a:r>
              <a:rPr lang="ru-RU" sz="1400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арча). Якобы  булгары, уважая и любя  священное дерево арчу, дали Арской крепости  название «Арча».</a:t>
            </a:r>
            <a:endParaRPr lang="ru-RU" sz="1400" i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http://is1.mzstatic.com/image/thumb/Purple71/v4/4d/a2/8f/4da28f37-85f9-7e27-1db9-3947b67634e4/source/512x512b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58" b="9668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420" y="1037603"/>
            <a:ext cx="466963" cy="4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Левая фигурная скобка 18"/>
          <p:cNvSpPr/>
          <p:nvPr/>
        </p:nvSpPr>
        <p:spPr>
          <a:xfrm rot="1919071">
            <a:off x="5368747" y="1233388"/>
            <a:ext cx="369845" cy="910319"/>
          </a:xfrm>
          <a:prstGeom prst="leftBrace">
            <a:avLst/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2" descr="http://is1.mzstatic.com/image/thumb/Purple71/v4/4d/a2/8f/4da28f37-85f9-7e27-1db9-3947b67634e4/source/512x512b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58" b="9668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726" y="2047923"/>
            <a:ext cx="466963" cy="4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ятиугольник 26"/>
          <p:cNvSpPr/>
          <p:nvPr/>
        </p:nvSpPr>
        <p:spPr>
          <a:xfrm>
            <a:off x="-54" y="0"/>
            <a:ext cx="9849598" cy="349550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77531" y="197297"/>
            <a:ext cx="326243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cap="none" spc="0" dirty="0" smtClean="0">
                <a:ln w="1905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henCyr" pitchFamily="18" charset="0"/>
              </a:rPr>
              <a:t>Республика Татарстан</a:t>
            </a:r>
            <a:endParaRPr lang="ru-RU" cap="none" spc="0" dirty="0">
              <a:ln w="1905">
                <a:solidFill>
                  <a:srgbClr val="C000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henCyr" pitchFamily="18" charset="0"/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7696" y="-7170"/>
            <a:ext cx="4304981" cy="692696"/>
          </a:xfrm>
          <a:prstGeom prst="homePlate">
            <a:avLst>
              <a:gd name="adj" fmla="val 34290"/>
            </a:avLst>
          </a:prstGeom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chenCyr" panose="02020603050405020304" pitchFamily="18" charset="0"/>
              </a:rPr>
              <a:t>Краткая информация</a:t>
            </a:r>
          </a:p>
        </p:txBody>
      </p:sp>
    </p:spTree>
    <p:extLst>
      <p:ext uri="{BB962C8B-B14F-4D97-AF65-F5344CB8AC3E}">
        <p14:creationId xmlns:p14="http://schemas.microsoft.com/office/powerpoint/2010/main" val="252412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ятиугольник 12"/>
          <p:cNvSpPr/>
          <p:nvPr/>
        </p:nvSpPr>
        <p:spPr>
          <a:xfrm>
            <a:off x="4074" y="6506732"/>
            <a:ext cx="9845470" cy="349550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 rot="16200000">
            <a:off x="-1882123" y="1886197"/>
            <a:ext cx="6849111" cy="3076718"/>
          </a:xfrm>
          <a:prstGeom prst="homePlat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3548844" y="885060"/>
            <a:ext cx="6162685" cy="2013696"/>
          </a:xfrm>
          <a:prstGeom prst="wedgeRoundRectCallout">
            <a:avLst/>
          </a:prstGeom>
          <a:ln w="69850" cmpd="dbl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113240" y="6483987"/>
            <a:ext cx="2311400" cy="365125"/>
          </a:xfrm>
        </p:spPr>
        <p:txBody>
          <a:bodyPr/>
          <a:lstStyle/>
          <a:p>
            <a:r>
              <a:rPr lang="en-US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Invest Arsk </a:t>
            </a:r>
            <a:fld id="{B19B0651-EE4F-4900-A07F-96A6BFA9D0F0}" type="slidenum">
              <a:rPr lang="ru-RU" smtClean="0">
                <a:solidFill>
                  <a:schemeClr val="tx1"/>
                </a:solidFill>
                <a:latin typeface="Arial Narrow" pitchFamily="34" charset="0"/>
              </a:rPr>
              <a:pPr/>
              <a:t>4</a:t>
            </a:fld>
            <a:endParaRPr lang="ru-RU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039" y="1688249"/>
            <a:ext cx="2952787" cy="35804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539750" algn="just">
              <a:lnSpc>
                <a:spcPts val="1600"/>
              </a:lnSpc>
            </a:pPr>
            <a:r>
              <a:rPr lang="ru-RU" sz="160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Региональный центр </a:t>
            </a:r>
            <a:r>
              <a:rPr lang="ru-RU" sz="160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город </a:t>
            </a:r>
            <a:r>
              <a:rPr lang="ru-RU" sz="160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Арск был основан в средние века как пограничная крепость. Крепость на протяжении многих лет успешно выполняла свою </a:t>
            </a:r>
            <a:r>
              <a:rPr lang="ru-RU" sz="160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функцию – защита жителей </a:t>
            </a:r>
            <a:r>
              <a:rPr lang="ru-RU" sz="160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 вражеских набегов.</a:t>
            </a:r>
          </a:p>
          <a:p>
            <a:pPr indent="539750" algn="just">
              <a:lnSpc>
                <a:spcPts val="1600"/>
              </a:lnSpc>
            </a:pPr>
            <a:endParaRPr lang="ru-RU" sz="1600" i="1" dirty="0">
              <a:ln w="1905"/>
              <a:effectLst>
                <a:glow rad="101600">
                  <a:schemeClr val="bg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539750" algn="just">
              <a:lnSpc>
                <a:spcPts val="1600"/>
              </a:lnSpc>
            </a:pPr>
            <a:r>
              <a:rPr lang="ru-RU" sz="160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Эмблема была утверждена решением №55 Совета Арского района от 17 марта 2006 года.</a:t>
            </a:r>
          </a:p>
          <a:p>
            <a:pPr indent="539750" algn="just">
              <a:lnSpc>
                <a:spcPts val="1600"/>
              </a:lnSpc>
            </a:pPr>
            <a:endParaRPr lang="ru-RU" sz="1600" i="1" dirty="0">
              <a:ln w="1905"/>
              <a:effectLst>
                <a:glow rad="101600">
                  <a:schemeClr val="bg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539750" algn="just">
              <a:lnSpc>
                <a:spcPts val="1600"/>
              </a:lnSpc>
            </a:pPr>
            <a:r>
              <a:rPr lang="ru-RU" sz="160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Флаг был </a:t>
            </a:r>
            <a:r>
              <a:rPr lang="ru-RU" sz="160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утверждён </a:t>
            </a:r>
            <a:r>
              <a:rPr lang="ru-RU" sz="160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решением №56 Совета Арского района от 17 марта 2006 года.</a:t>
            </a:r>
            <a:endParaRPr lang="en-US" sz="1600" i="1" dirty="0">
              <a:ln w="1905"/>
              <a:effectLst>
                <a:glow rad="101600">
                  <a:schemeClr val="bg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Марат\Desktop\Центр туризма и гостеприимства\Содержимое флешки 2\Лейб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9" b="100000" l="0" r="100000">
                        <a14:foregroundMark x1="2857" y1="2609" x2="35714" y2="2609"/>
                        <a14:foregroundMark x1="2143" y1="3478" x2="4286" y2="82609"/>
                        <a14:foregroundMark x1="63571" y1="90435" x2="63571" y2="90435"/>
                        <a14:foregroundMark x1="69643" y1="91014" x2="69643" y2="91014"/>
                        <a14:foregroundMark x1="74286" y1="91014" x2="74286" y2="91014"/>
                        <a14:foregroundMark x1="77500" y1="91014" x2="77500" y2="91014"/>
                        <a14:foregroundMark x1="80357" y1="91014" x2="80357" y2="91014"/>
                        <a14:foregroundMark x1="83929" y1="90725" x2="83929" y2="90725"/>
                        <a14:foregroundMark x1="86071" y1="90725" x2="86071" y2="90725"/>
                        <a14:foregroundMark x1="88214" y1="90725" x2="88214" y2="90725"/>
                        <a14:foregroundMark x1="70000" y1="91014" x2="88214" y2="90435"/>
                        <a14:foregroundMark x1="84643" y1="88406" x2="84643" y2="88406"/>
                        <a14:foregroundMark x1="2500" y1="1449" x2="36786" y2="2029"/>
                        <a14:foregroundMark x1="1786" y1="28116" x2="2143" y2="78261"/>
                        <a14:foregroundMark x1="3214" y1="1739" x2="42143" y2="1739"/>
                        <a14:backgroundMark x1="1786" y1="580" x2="36071" y2="870"/>
                        <a14:backgroundMark x1="65714" y1="91884" x2="90714" y2="91304"/>
                        <a14:backgroundMark x1="714" y1="25797" x2="1071" y2="61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009" y="1067078"/>
            <a:ext cx="1541567" cy="17531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12577" y="962697"/>
            <a:ext cx="4320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lnSpc>
                <a:spcPts val="1600"/>
              </a:lnSpc>
            </a:pPr>
            <a:r>
              <a:rPr lang="ru-RU" sz="140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Кайма,  </a:t>
            </a:r>
            <a:r>
              <a:rPr lang="ru-RU" sz="140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выполненная из хлебных колосьев и цветков </a:t>
            </a:r>
            <a:r>
              <a:rPr lang="ru-RU" sz="140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астры, </a:t>
            </a:r>
            <a:r>
              <a:rPr lang="ru-RU" sz="140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представляет собой сельское хозяйство - основу современной экономики региона. </a:t>
            </a:r>
            <a:r>
              <a:rPr lang="ru-RU" sz="140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Астры символизируют </a:t>
            </a:r>
            <a:r>
              <a:rPr lang="ru-RU" sz="140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солнце и </a:t>
            </a:r>
            <a:r>
              <a:rPr lang="ru-RU" sz="140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долголетие. </a:t>
            </a:r>
            <a:r>
              <a:rPr lang="ru-RU" sz="140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Серебро - символ чистоты, совершенства, процветания, мира и взаимопонимания. Золото - символ урожая, богатства, стабильности, интеллекта и уважения. </a:t>
            </a:r>
            <a:r>
              <a:rPr lang="ru-RU" sz="140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Зелёный </a:t>
            </a:r>
            <a:r>
              <a:rPr lang="ru-RU" sz="140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цвет - это символ природы, здоровья, роста жизни</a:t>
            </a:r>
            <a:r>
              <a:rPr lang="en-US" sz="140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i="1" dirty="0">
              <a:ln w="1905"/>
              <a:effectLst>
                <a:glow rad="101600">
                  <a:schemeClr val="bg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3548844" y="3464394"/>
            <a:ext cx="6162685" cy="2013696"/>
          </a:xfrm>
          <a:prstGeom prst="wedgeRoundRectCallout">
            <a:avLst/>
          </a:prstGeom>
          <a:ln w="69850" cmpd="dbl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C:\Users\Марат\Desktop\arsk1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008" y="3684787"/>
            <a:ext cx="2552570" cy="157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465168" y="3682871"/>
            <a:ext cx="3120346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lnSpc>
                <a:spcPts val="1600"/>
              </a:lnSpc>
            </a:pPr>
            <a:r>
              <a:rPr lang="ru-RU" sz="140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Флаг </a:t>
            </a:r>
            <a:r>
              <a:rPr lang="ru-RU" sz="140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Арского муниципального района </a:t>
            </a:r>
            <a:r>
              <a:rPr lang="ru-RU" sz="140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разработан на основе герба. </a:t>
            </a:r>
            <a:r>
              <a:rPr lang="ru-RU" sz="140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Он имеет те же символы и </a:t>
            </a:r>
            <a:r>
              <a:rPr lang="ru-RU" sz="140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цвета: жёлтая бревенчатая крепость-форпост, </a:t>
            </a:r>
            <a:r>
              <a:rPr lang="ru-RU" sz="140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 вдоль </a:t>
            </a:r>
            <a:r>
              <a:rPr lang="ru-RU" sz="140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границы – 14 жёлтых хлебных колосьев </a:t>
            </a:r>
            <a:r>
              <a:rPr lang="ru-RU" sz="140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14 белых цветов астры</a:t>
            </a:r>
            <a:r>
              <a:rPr lang="en-US" sz="140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i="1" dirty="0">
              <a:ln w="1905"/>
              <a:effectLst>
                <a:glow rad="101600">
                  <a:schemeClr val="bg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-54" y="0"/>
            <a:ext cx="9845470" cy="349550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-55" y="-8467"/>
            <a:ext cx="4232973" cy="684760"/>
          </a:xfrm>
          <a:prstGeom prst="homePlate">
            <a:avLst>
              <a:gd name="adj" fmla="val 34290"/>
            </a:avLst>
          </a:prstGeom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002060"/>
                </a:solidFill>
                <a:latin typeface="AchenCyr" panose="02020603050405020304" pitchFamily="18" charset="0"/>
              </a:rPr>
              <a:t>Краткая информация</a:t>
            </a:r>
          </a:p>
        </p:txBody>
      </p:sp>
    </p:spTree>
    <p:extLst>
      <p:ext uri="{BB962C8B-B14F-4D97-AF65-F5344CB8AC3E}">
        <p14:creationId xmlns:p14="http://schemas.microsoft.com/office/powerpoint/2010/main" val="127971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Invest </a:t>
            </a:r>
            <a:r>
              <a:rPr lang="en-US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Arsk</a:t>
            </a:r>
            <a:r>
              <a:rPr lang="en-US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 </a:t>
            </a:r>
            <a:fld id="{B19B0651-EE4F-4900-A07F-96A6BFA9D0F0}" type="slidenum">
              <a:rPr lang="ru-RU">
                <a:solidFill>
                  <a:schemeClr val="tx1"/>
                </a:solidFill>
                <a:latin typeface="Arial Narrow" pitchFamily="34" charset="0"/>
              </a:rPr>
              <a:pPr/>
              <a:t>5</a:t>
            </a:fld>
            <a:endParaRPr lang="ru-RU" dirty="0">
              <a:solidFill>
                <a:schemeClr val="tx1"/>
              </a:solidFill>
              <a:latin typeface="Arial Narrow" pitchFamily="34" charset="0"/>
            </a:endParaRPr>
          </a:p>
          <a:p>
            <a:endParaRPr lang="ru-RU" dirty="0"/>
          </a:p>
        </p:txBody>
      </p:sp>
      <p:sp>
        <p:nvSpPr>
          <p:cNvPr id="9" name="Пятиугольник 8"/>
          <p:cNvSpPr/>
          <p:nvPr/>
        </p:nvSpPr>
        <p:spPr>
          <a:xfrm>
            <a:off x="7696" y="-7170"/>
            <a:ext cx="4304981" cy="692696"/>
          </a:xfrm>
          <a:prstGeom prst="homePlate">
            <a:avLst>
              <a:gd name="adj" fmla="val 34290"/>
            </a:avLst>
          </a:prstGeom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chenCyr" panose="02020603050405020304" pitchFamily="18" charset="0"/>
              </a:rPr>
              <a:t>Экономические показатели</a:t>
            </a:r>
            <a:endParaRPr lang="ru-RU" sz="24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663162311"/>
              </p:ext>
            </p:extLst>
          </p:nvPr>
        </p:nvGraphicFramePr>
        <p:xfrm>
          <a:off x="4808984" y="3645024"/>
          <a:ext cx="4824536" cy="2711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353723365"/>
              </p:ext>
            </p:extLst>
          </p:nvPr>
        </p:nvGraphicFramePr>
        <p:xfrm>
          <a:off x="128464" y="836712"/>
          <a:ext cx="468052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514095769"/>
              </p:ext>
            </p:extLst>
          </p:nvPr>
        </p:nvGraphicFramePr>
        <p:xfrm>
          <a:off x="200472" y="3645024"/>
          <a:ext cx="4536504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2434894830"/>
              </p:ext>
            </p:extLst>
          </p:nvPr>
        </p:nvGraphicFramePr>
        <p:xfrm>
          <a:off x="4880992" y="836713"/>
          <a:ext cx="446449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36568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ятиугольник 24"/>
          <p:cNvSpPr/>
          <p:nvPr/>
        </p:nvSpPr>
        <p:spPr>
          <a:xfrm>
            <a:off x="4074" y="6506732"/>
            <a:ext cx="9845470" cy="349550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26" name="Пятиугольник 25"/>
          <p:cNvSpPr/>
          <p:nvPr/>
        </p:nvSpPr>
        <p:spPr>
          <a:xfrm rot="16200000">
            <a:off x="-1878154" y="1890165"/>
            <a:ext cx="6841174" cy="3076718"/>
          </a:xfrm>
          <a:prstGeom prst="homePlat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232005872"/>
              </p:ext>
            </p:extLst>
          </p:nvPr>
        </p:nvGraphicFramePr>
        <p:xfrm>
          <a:off x="1975387" y="699631"/>
          <a:ext cx="796446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0537" y="976750"/>
            <a:ext cx="3020915" cy="27597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536575" algn="just">
              <a:lnSpc>
                <a:spcPts val="1600"/>
              </a:lnSpc>
            </a:pPr>
            <a:r>
              <a:rPr lang="ru-RU" sz="145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Арский район - сельскохозяйственный район. </a:t>
            </a:r>
            <a:endParaRPr lang="ru-RU" sz="1450" i="1" dirty="0" smtClean="0">
              <a:ln w="1905"/>
              <a:effectLst>
                <a:glow rad="101600">
                  <a:schemeClr val="bg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536575" algn="just">
              <a:lnSpc>
                <a:spcPts val="1600"/>
              </a:lnSpc>
            </a:pPr>
            <a:r>
              <a:rPr lang="ru-RU" sz="145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5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настоящее </a:t>
            </a:r>
            <a:r>
              <a:rPr lang="ru-RU" sz="145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время район ставит перед собой следующие </a:t>
            </a:r>
            <a:r>
              <a:rPr lang="ru-RU" sz="1450" i="1" dirty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задачи: стимулировать развитие кадрового потенциала предпринимательства, обеспечивать рост предпринимательства и улучшение доступа предпринимателей и инвесторов к человеческому капиталу в Арском </a:t>
            </a:r>
            <a:r>
              <a:rPr lang="ru-RU" sz="1450" i="1" dirty="0" smtClean="0">
                <a:ln w="1905"/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муниципальном районе.</a:t>
            </a:r>
            <a:endParaRPr lang="en-US" sz="1450" i="1" dirty="0">
              <a:ln w="1905"/>
              <a:effectLst>
                <a:glow rad="101600">
                  <a:schemeClr val="bg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static.md/5d143865bbf3334ff0d1f4c6d22fc79f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35"/>
          <a:stretch/>
        </p:blipFill>
        <p:spPr bwMode="auto">
          <a:xfrm>
            <a:off x="3260812" y="4163480"/>
            <a:ext cx="744878" cy="109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.anews.com/media/posts/images/20140901/2ffe1016af764179b04b5d17785e3d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6" b="89578" l="6116" r="97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2" y="4101864"/>
            <a:ext cx="1441137" cy="88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8" descr="http://agrobiz.net/adminrub/img/raznoe-oborudovanie-dlya-zhivotnovodstva.png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://agrobiz.net/adminrub/img/raznoe-oborudovanie-dlya-zhivotnovodstv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826" b="71728" l="839" r="995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585" r="16366" b="29508"/>
          <a:stretch/>
        </p:blipFill>
        <p:spPr bwMode="auto">
          <a:xfrm>
            <a:off x="3467994" y="5110381"/>
            <a:ext cx="2277094" cy="124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245592" y="6483987"/>
            <a:ext cx="2311400" cy="365125"/>
          </a:xfrm>
        </p:spPr>
        <p:txBody>
          <a:bodyPr/>
          <a:lstStyle/>
          <a:p>
            <a:r>
              <a:rPr lang="en-US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Invest Arsk </a:t>
            </a:r>
            <a:fld id="{B19B0651-EE4F-4900-A07F-96A6BFA9D0F0}" type="slidenum">
              <a:rPr lang="ru-RU" smtClean="0">
                <a:solidFill>
                  <a:schemeClr val="tx1"/>
                </a:solidFill>
                <a:latin typeface="Arial Narrow" pitchFamily="34" charset="0"/>
              </a:rPr>
              <a:t>6</a:t>
            </a:fld>
            <a:endParaRPr lang="ru-RU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260812" y="976750"/>
            <a:ext cx="6408712" cy="13721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Реализуемые государственные программы поддержки малого предпринимательства в районе сегодня :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296815" y="2646663"/>
            <a:ext cx="1755291" cy="13521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i="1" dirty="0" err="1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600" i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до 5 </a:t>
            </a:r>
            <a:r>
              <a:rPr lang="ru-RU" sz="1600" i="1" dirty="0" err="1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endParaRPr lang="ru-RU" sz="1600" i="1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761312" y="2646663"/>
            <a:ext cx="1884383" cy="13584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«Кооперативы»</a:t>
            </a:r>
          </a:p>
          <a:p>
            <a:pPr algn="ctr"/>
            <a:endParaRPr lang="ru-RU" sz="1400" i="1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i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70 </a:t>
            </a:r>
            <a:r>
              <a:rPr lang="ru-RU" sz="1600" i="1" dirty="0" err="1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endParaRPr lang="ru-RU" sz="1600" i="1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Нашивка 33"/>
          <p:cNvSpPr/>
          <p:nvPr/>
        </p:nvSpPr>
        <p:spPr>
          <a:xfrm rot="5400000">
            <a:off x="3869969" y="2376095"/>
            <a:ext cx="326335" cy="223387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Нашивка 34"/>
          <p:cNvSpPr/>
          <p:nvPr/>
        </p:nvSpPr>
        <p:spPr>
          <a:xfrm rot="5400000">
            <a:off x="6346925" y="2382831"/>
            <a:ext cx="326335" cy="223387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Нашивка 35"/>
          <p:cNvSpPr/>
          <p:nvPr/>
        </p:nvSpPr>
        <p:spPr>
          <a:xfrm rot="5400000">
            <a:off x="8712186" y="2400354"/>
            <a:ext cx="326335" cy="223387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074" y="4570186"/>
            <a:ext cx="3076719" cy="1384995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  <a:cs typeface="Times New Roman" pitchFamily="18" charset="0"/>
              </a:rPr>
              <a:t>Показатели продуктивности скота и урожайности зерновых ежегодно превышают среднереспубликанские показатели</a:t>
            </a:r>
            <a:endParaRPr lang="ru-RU" sz="1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pandia.ru/text/79/395/images/image007_36.g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7" b="7150"/>
          <a:stretch/>
        </p:blipFill>
        <p:spPr bwMode="auto">
          <a:xfrm>
            <a:off x="1010806" y="6093473"/>
            <a:ext cx="1110069" cy="588034"/>
          </a:xfrm>
          <a:prstGeom prst="rect">
            <a:avLst/>
          </a:prstGeom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52.radikal.ru/i136/0807/d3/f0c546b7e69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538" y="5821188"/>
            <a:ext cx="731330" cy="89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clipartbest.com/cliparts/niB/Erx/niBErx9o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83" b="97917" l="0" r="100000">
                        <a14:foregroundMark x1="23229" y1="22500" x2="82813" y2="42222"/>
                        <a14:foregroundMark x1="70208" y1="23611" x2="80313" y2="59306"/>
                        <a14:foregroundMark x1="64167" y1="45000" x2="73021" y2="79028"/>
                        <a14:foregroundMark x1="91875" y1="30694" x2="86250" y2="33333"/>
                        <a14:foregroundMark x1="13229" y1="23750" x2="7708" y2="28333"/>
                        <a14:foregroundMark x1="2188" y1="43333" x2="2604" y2="46806"/>
                        <a14:foregroundMark x1="10208" y1="44444" x2="10313" y2="50556"/>
                        <a14:backgroundMark x1="15417" y1="84306" x2="15417" y2="84306"/>
                        <a14:backgroundMark x1="17604" y1="75556" x2="17604" y2="75556"/>
                        <a14:backgroundMark x1="25208" y1="71806" x2="25208" y2="71806"/>
                        <a14:backgroundMark x1="35938" y1="83750" x2="35938" y2="83750"/>
                        <a14:backgroundMark x1="11250" y1="77639" x2="11250" y2="77639"/>
                        <a14:backgroundMark x1="14792" y1="77500" x2="14792" y2="77500"/>
                        <a14:backgroundMark x1="8854" y1="85139" x2="8854" y2="85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40" y="5928544"/>
            <a:ext cx="1024051" cy="82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ятиугольник 31"/>
          <p:cNvSpPr/>
          <p:nvPr/>
        </p:nvSpPr>
        <p:spPr>
          <a:xfrm>
            <a:off x="-54" y="0"/>
            <a:ext cx="9845470" cy="349550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27" name="Пятиугольник 26"/>
          <p:cNvSpPr/>
          <p:nvPr/>
        </p:nvSpPr>
        <p:spPr>
          <a:xfrm>
            <a:off x="4074" y="0"/>
            <a:ext cx="4376989" cy="684759"/>
          </a:xfrm>
          <a:prstGeom prst="homePlate">
            <a:avLst>
              <a:gd name="adj" fmla="val 34290"/>
            </a:avLst>
          </a:prstGeom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rgbClr val="002060"/>
                </a:solidFill>
                <a:latin typeface="AchenCyr" panose="02020603050405020304" pitchFamily="18" charset="0"/>
              </a:rPr>
              <a:t>Меры государственной поддержки</a:t>
            </a:r>
            <a:endParaRPr lang="ru-RU" sz="24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88" y="4103340"/>
            <a:ext cx="3924436" cy="22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8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 descr="http://www.gtnt.ru/images/gtnt/content/356450forumgazel14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4555"/>
            <a:ext cx="9906000" cy="495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Invest Arsk </a:t>
            </a:r>
            <a:fld id="{B19B0651-EE4F-4900-A07F-96A6BFA9D0F0}" type="slidenum">
              <a:rPr lang="ru-RU" smtClean="0">
                <a:solidFill>
                  <a:schemeClr val="tx1"/>
                </a:solidFill>
              </a:rPr>
              <a:t>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16496" y="404664"/>
            <a:ext cx="6408712" cy="64807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Валовая продукция сельского хозяйства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113240" y="404664"/>
            <a:ext cx="2376264" cy="64807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7 163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млн.руб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pic>
        <p:nvPicPr>
          <p:cNvPr id="2050" name="Picture 2" descr="http://www.arcturius.org/chroniques/wp-content/uploads/2014/02/Nourrissez-vous-d%E2%80%99amour-et-non-de-san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2" r="3488"/>
          <a:stretch/>
        </p:blipFill>
        <p:spPr bwMode="auto">
          <a:xfrm>
            <a:off x="920552" y="2025335"/>
            <a:ext cx="2609495" cy="1546155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vbakalee.ru/data/news/319358/mixed-mea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2009652"/>
            <a:ext cx="2609495" cy="1561838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priroda-znaet.ru/wp-content/uploads/2017/01/image1-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1"/>
          <a:stretch/>
        </p:blipFill>
        <p:spPr bwMode="auto">
          <a:xfrm>
            <a:off x="1387182" y="4529213"/>
            <a:ext cx="2609495" cy="1492075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foodmarkets.ru/upload/news/24070/PsBNYeli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5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26" b="2507"/>
          <a:stretch/>
        </p:blipFill>
        <p:spPr bwMode="auto">
          <a:xfrm>
            <a:off x="5808492" y="4492443"/>
            <a:ext cx="2609495" cy="1514106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1758661" y="1563670"/>
            <a:ext cx="9332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i="1" cap="none" spc="0" dirty="0" smtClean="0">
                <a:ln w="1905"/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Зерно</a:t>
            </a:r>
            <a:endParaRPr lang="ru-RU" sz="2400" i="1" cap="none" spc="0" dirty="0">
              <a:ln w="1905"/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532375" y="4007064"/>
            <a:ext cx="11617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i="1" cap="none" spc="0" dirty="0" smtClean="0">
                <a:ln w="1905"/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Молоко</a:t>
            </a:r>
            <a:endParaRPr lang="ru-RU" sz="2400" i="1" cap="none" spc="0" dirty="0">
              <a:ln w="1905"/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048751" y="1547987"/>
            <a:ext cx="8662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i="1" dirty="0" smtClean="0">
                <a:ln w="1905"/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Мясо</a:t>
            </a:r>
            <a:endParaRPr lang="ru-RU" sz="2400" i="1" cap="none" spc="0" dirty="0">
              <a:ln w="1905"/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04528" y="4047455"/>
            <a:ext cx="40324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i="1" dirty="0" smtClean="0">
                <a:ln w="1905"/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Овощи – </a:t>
            </a:r>
            <a:r>
              <a:rPr lang="ru-RU" sz="2400" i="1" cap="none" spc="0" dirty="0" smtClean="0">
                <a:ln w="1905"/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Картофель</a:t>
            </a:r>
            <a:endParaRPr lang="ru-RU" sz="2400" i="1" cap="none" spc="0" dirty="0">
              <a:ln w="1905"/>
              <a:solidFill>
                <a:sysClr val="windowText" lastClr="0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37167" y="3571490"/>
            <a:ext cx="2376264" cy="43204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1 953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млн.руб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93751" y="3571490"/>
            <a:ext cx="2376264" cy="43204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662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млн.руб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937608" y="6021288"/>
            <a:ext cx="2376264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3 241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млн.руб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503798" y="6021288"/>
            <a:ext cx="2376264" cy="43204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447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млн.руб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936776" y="1172479"/>
            <a:ext cx="3888431" cy="1015663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  <a:cs typeface="Times New Roman" pitchFamily="18" charset="0"/>
              </a:rPr>
              <a:t>Производство сельскохозяйственной продукции</a:t>
            </a:r>
          </a:p>
        </p:txBody>
      </p:sp>
    </p:spTree>
    <p:extLst>
      <p:ext uri="{BB962C8B-B14F-4D97-AF65-F5344CB8AC3E}">
        <p14:creationId xmlns:p14="http://schemas.microsoft.com/office/powerpoint/2010/main" val="1734800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photos.lifeisphoto.ru/90/0/9028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814" y="1177477"/>
            <a:ext cx="2310963" cy="2247079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ятиугольник 20"/>
          <p:cNvSpPr/>
          <p:nvPr/>
        </p:nvSpPr>
        <p:spPr>
          <a:xfrm>
            <a:off x="4074" y="6506732"/>
            <a:ext cx="9845470" cy="349550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6200000">
            <a:off x="-1882123" y="1886197"/>
            <a:ext cx="6849111" cy="3076718"/>
          </a:xfrm>
          <a:prstGeom prst="homePlat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pic>
        <p:nvPicPr>
          <p:cNvPr id="2056" name="Picture 8" descr="https://asninfo.ru/images/news/920534aa/b7b59bcdf3b9cdc92bf5ec4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88" y="4611624"/>
            <a:ext cx="3387884" cy="1594899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113240" y="6483987"/>
            <a:ext cx="2311400" cy="365125"/>
          </a:xfrm>
        </p:spPr>
        <p:txBody>
          <a:bodyPr/>
          <a:lstStyle/>
          <a:p>
            <a:r>
              <a:rPr lang="en-US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Invest Arsk </a:t>
            </a:r>
            <a:fld id="{B19B0651-EE4F-4900-A07F-96A6BFA9D0F0}" type="slidenum">
              <a:rPr lang="ru-RU" smtClean="0">
                <a:solidFill>
                  <a:schemeClr val="tx1"/>
                </a:solidFill>
                <a:latin typeface="Arial Narrow" pitchFamily="34" charset="0"/>
              </a:rPr>
              <a:t>8</a:t>
            </a:fld>
            <a:endParaRPr lang="ru-RU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945" y="5120052"/>
            <a:ext cx="29349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 algn="just"/>
            <a:r>
              <a:rPr lang="ru-RU" sz="14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России самый популярный вид капусты </a:t>
            </a:r>
            <a:r>
              <a:rPr lang="ru-RU" sz="1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это белая </a:t>
            </a:r>
            <a:r>
              <a:rPr lang="ru-RU" sz="14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капуста.</a:t>
            </a:r>
          </a:p>
          <a:p>
            <a:pPr indent="536575" algn="just"/>
            <a:r>
              <a:rPr lang="ru-RU" sz="1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Также </a:t>
            </a:r>
            <a:r>
              <a:rPr lang="ru-RU" sz="14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Арском районе активно развивается выращивание и продажа </a:t>
            </a:r>
            <a:r>
              <a:rPr lang="ru-RU" sz="1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белой, пекинской </a:t>
            </a:r>
            <a:r>
              <a:rPr lang="ru-RU" sz="1400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капусты, </a:t>
            </a:r>
            <a:r>
              <a:rPr lang="ru-RU" sz="14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моркови, картофеля. </a:t>
            </a:r>
            <a:endParaRPr lang="ru-RU" sz="1400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157518" y="1803386"/>
            <a:ext cx="2742757" cy="487052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8950">
              <a:spcBef>
                <a:spcPct val="0"/>
              </a:spcBef>
            </a:pPr>
            <a:r>
              <a:rPr lang="ru-RU" sz="1500" i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Показатели </a:t>
            </a:r>
            <a:r>
              <a:rPr lang="ru-RU" sz="15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растениеводства</a:t>
            </a:r>
            <a:endParaRPr lang="ru-RU" sz="1500" i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6877" y="2443630"/>
            <a:ext cx="1758361" cy="46595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68106" tIns="68106" rIns="68106" bIns="68106" numCol="1" spcCol="1270" anchor="ctr" anchorCtr="0">
            <a:noAutofit/>
          </a:bodyPr>
          <a:lstStyle/>
          <a:p>
            <a:pPr algn="ctr" defTabSz="488950">
              <a:spcBef>
                <a:spcPct val="0"/>
              </a:spcBef>
            </a:pPr>
            <a:r>
              <a:rPr lang="ru-RU" sz="1200" i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Зерновые культуры без кукурузы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2033818" y="2484107"/>
            <a:ext cx="895717" cy="411116"/>
          </a:xfrm>
          <a:prstGeom prst="wedgeRoundRectCallout">
            <a:avLst>
              <a:gd name="adj1" fmla="val -68115"/>
              <a:gd name="adj2" fmla="val 138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163 400</a:t>
            </a:r>
            <a:r>
              <a:rPr lang="en-US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тонн</a:t>
            </a:r>
            <a:endParaRPr lang="en-US" sz="1200" i="1" dirty="0" smtClean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6877" y="3062782"/>
            <a:ext cx="1768401" cy="45159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68106" tIns="68106" rIns="68106" bIns="68106" numCol="1" spcCol="1270" anchor="ctr" anchorCtr="0">
            <a:noAutofit/>
          </a:bodyPr>
          <a:lstStyle/>
          <a:p>
            <a:pPr algn="ctr" defTabSz="488950">
              <a:spcBef>
                <a:spcPct val="0"/>
              </a:spcBef>
            </a:pPr>
            <a:r>
              <a:rPr lang="ru-RU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Картофель</a:t>
            </a:r>
            <a:endParaRPr lang="ru-RU" sz="1200" i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2049665" y="3052554"/>
            <a:ext cx="895717" cy="459949"/>
          </a:xfrm>
          <a:prstGeom prst="wedgeRoundRectCallout">
            <a:avLst>
              <a:gd name="adj1" fmla="val -68115"/>
              <a:gd name="adj2" fmla="val 138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61 200</a:t>
            </a:r>
            <a:r>
              <a:rPr lang="en-US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тонн</a:t>
            </a:r>
            <a:endParaRPr lang="en-US" sz="1200" i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92588" y="3758515"/>
            <a:ext cx="1762690" cy="46257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68106" tIns="68106" rIns="68106" bIns="68106" numCol="1" spcCol="1270" anchor="ctr" anchorCtr="0">
            <a:noAutofit/>
          </a:bodyPr>
          <a:lstStyle/>
          <a:p>
            <a:pPr algn="ctr" defTabSz="488950">
              <a:spcBef>
                <a:spcPct val="0"/>
              </a:spcBef>
            </a:pPr>
            <a:r>
              <a:rPr lang="ru-RU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Сельскохозяйственные угодья</a:t>
            </a:r>
            <a:endParaRPr lang="ru-RU" sz="1200" i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2049667" y="3758514"/>
            <a:ext cx="895717" cy="462575"/>
          </a:xfrm>
          <a:prstGeom prst="wedgeRoundRectCallout">
            <a:avLst>
              <a:gd name="adj1" fmla="val -68115"/>
              <a:gd name="adj2" fmla="val 138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132</a:t>
            </a:r>
            <a:r>
              <a:rPr lang="ru-RU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41</a:t>
            </a:r>
            <a:r>
              <a:rPr lang="ru-RU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гектаров</a:t>
            </a:r>
            <a:endParaRPr lang="en-US" sz="1200" i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://worldfb.ru/misc/i/gallery/11465/11438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2"/>
          <a:stretch/>
        </p:blipFill>
        <p:spPr bwMode="auto">
          <a:xfrm>
            <a:off x="6057736" y="2484106"/>
            <a:ext cx="3143736" cy="1918050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agrorom.ru/photo/33/-pole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88" y="503584"/>
            <a:ext cx="3387884" cy="1759094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4.404content.com/resize/730x-/1/61/FA/1096320158028006463/fullsiz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9" r="7844"/>
          <a:stretch/>
        </p:blipFill>
        <p:spPr bwMode="auto">
          <a:xfrm>
            <a:off x="3296815" y="3758514"/>
            <a:ext cx="2297406" cy="2129067"/>
          </a:xfrm>
          <a:prstGeom prst="rect">
            <a:avLst/>
          </a:prstGeom>
          <a:ln w="1905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img-fotki.yandex.ru/get/4521/200418627.e1/0_14e53f_744ef930_ori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9966">
            <a:off x="1148795" y="-54529"/>
            <a:ext cx="1020792" cy="264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pngimg.com/uploads/cabbage/cabbage_PNG880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92" y="946362"/>
            <a:ext cx="1381871" cy="93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ятиугольник 23"/>
          <p:cNvSpPr/>
          <p:nvPr/>
        </p:nvSpPr>
        <p:spPr>
          <a:xfrm>
            <a:off x="-54" y="0"/>
            <a:ext cx="9845470" cy="349550"/>
          </a:xfrm>
          <a:prstGeom prst="homePlate">
            <a:avLst>
              <a:gd name="adj" fmla="val 34290"/>
            </a:avLst>
          </a:prstGeom>
          <a:solidFill>
            <a:schemeClr val="accent1">
              <a:lumMod val="20000"/>
              <a:lumOff val="80000"/>
            </a:schemeClr>
          </a:solidFill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200" dirty="0">
              <a:solidFill>
                <a:srgbClr val="002060"/>
              </a:solidFill>
              <a:latin typeface="AchenCyr" panose="02020603050405020304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-54" y="0"/>
            <a:ext cx="4016948" cy="684759"/>
          </a:xfrm>
          <a:prstGeom prst="homePlate">
            <a:avLst>
              <a:gd name="adj" fmla="val 34290"/>
            </a:avLst>
          </a:prstGeom>
          <a:ln w="66675" cmpd="dbl">
            <a:solidFill>
              <a:schemeClr val="tx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chenCyr" panose="02020603050405020304" pitchFamily="18" charset="0"/>
              </a:rPr>
              <a:t>Сельское хозяйство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6877" y="4402155"/>
            <a:ext cx="1758361" cy="43808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68106" tIns="68106" rIns="68106" bIns="68106" numCol="1" spcCol="1270" anchor="ctr" anchorCtr="0">
            <a:noAutofit/>
          </a:bodyPr>
          <a:lstStyle/>
          <a:p>
            <a:pPr algn="ctr" defTabSz="488950">
              <a:spcBef>
                <a:spcPct val="0"/>
              </a:spcBef>
            </a:pPr>
            <a:r>
              <a:rPr lang="ru-RU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Пашня</a:t>
            </a:r>
            <a:endParaRPr lang="ru-RU" sz="1200" i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2033819" y="4402154"/>
            <a:ext cx="895716" cy="438085"/>
          </a:xfrm>
          <a:prstGeom prst="wedgeRoundRectCallout">
            <a:avLst>
              <a:gd name="adj1" fmla="val -68115"/>
              <a:gd name="adj2" fmla="val 138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122 764</a:t>
            </a:r>
            <a:r>
              <a:rPr lang="en-US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cs typeface="Times New Roman" pitchFamily="18" charset="0"/>
              </a:rPr>
              <a:t>гектаров</a:t>
            </a:r>
            <a:endParaRPr lang="en-US" sz="1200" i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3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http://www.gtnt.ru/images/gtnt/content/356450forumgazel14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4555"/>
            <a:ext cx="9906000" cy="495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064568" y="980728"/>
            <a:ext cx="2520280" cy="50405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Зерно</a:t>
            </a:r>
            <a:endParaRPr lang="ru-RU" sz="1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64568" y="3908419"/>
            <a:ext cx="2520280" cy="50405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Овощи</a:t>
            </a:r>
            <a:endParaRPr lang="ru-RU" sz="1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17307" y="980728"/>
            <a:ext cx="2520280" cy="50405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Картофель</a:t>
            </a:r>
            <a:endParaRPr lang="ru-RU" sz="1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33120" y="3908419"/>
            <a:ext cx="2520280" cy="50405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Технические культуры</a:t>
            </a:r>
            <a:endParaRPr lang="ru-RU" sz="1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219682" y="1844824"/>
            <a:ext cx="1080120" cy="1728192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уб 8"/>
          <p:cNvSpPr/>
          <p:nvPr/>
        </p:nvSpPr>
        <p:spPr>
          <a:xfrm>
            <a:off x="6213140" y="1700808"/>
            <a:ext cx="1080120" cy="1903226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уб 9"/>
          <p:cNvSpPr/>
          <p:nvPr/>
        </p:nvSpPr>
        <p:spPr>
          <a:xfrm>
            <a:off x="1219682" y="4581128"/>
            <a:ext cx="1080120" cy="2016224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уб 10"/>
          <p:cNvSpPr/>
          <p:nvPr/>
        </p:nvSpPr>
        <p:spPr>
          <a:xfrm>
            <a:off x="6213140" y="4725144"/>
            <a:ext cx="1080120" cy="1872208"/>
          </a:xfrm>
          <a:prstGeom prst="cub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www.playcast.ru/uploads/2015/08/23/1479612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150" y="2500649"/>
            <a:ext cx="666827" cy="106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antirodinka.ru/images/kartofe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17" b="89967" l="9928" r="937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43" t="2863" r="5520" b="8402"/>
          <a:stretch/>
        </p:blipFill>
        <p:spPr bwMode="auto">
          <a:xfrm>
            <a:off x="7581292" y="2556690"/>
            <a:ext cx="1512168" cy="112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mg.banggood.com/images/upload/2012/lixia/SKU112834%20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00" b="92833" l="2667" r="99000">
                        <a14:backgroundMark x1="31833" y1="85667" x2="47500" y2="75667"/>
                        <a14:backgroundMark x1="72500" y1="88500" x2="82500" y2="8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896" y="2940452"/>
            <a:ext cx="739663" cy="73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image3.thematicnews.com/uploads/images/10/59/88/61/2014/03/10/46881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0447">
            <a:off x="1657150" y="5668120"/>
            <a:ext cx="2837954" cy="10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2" descr="https://s3.hostingkartinok.com/uploads/images/2013/08/1b3afe995e63857ccdd22ac3b0c9944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5" descr="https://s3.hostingkartinok.com/uploads/images/2013/08/1b3afe995e63857ccdd22ac3b0c9944d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91" name="Picture 19" descr="http://cdn-nus-1.pinme.ru/photo/a6/4b/a64bee1e115ce2cdcb1cae8234c98ef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205" y="5445224"/>
            <a:ext cx="665354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http://s.pfst.net/2010.12/412705836400af7b05f5e6cd576b62cc44cc5308e5_b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29" b="94279" l="8667" r="94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91" t="4737" r="8123" b="5252"/>
          <a:stretch/>
        </p:blipFill>
        <p:spPr bwMode="auto">
          <a:xfrm>
            <a:off x="7842251" y="5445224"/>
            <a:ext cx="1577742" cy="134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http://polzovred.ru/wp-content/uploads/2014/12/len_0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43" b="93238" l="350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447" y="6060097"/>
            <a:ext cx="1203945" cy="73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http://media.gettyimages.com/photos/flowers-cotton-picture-id182240730?s=170667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917" b="89941" l="2170" r="97830">
                        <a14:backgroundMark x1="50493" y1="68047" x2="64694" y2="51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026" y="5927972"/>
            <a:ext cx="1286502" cy="85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 descr="http://ag-rb.ru/images/agrb/skill/stroitel_stvo_zavoda_po_glubokoj_pererabotke_zerna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12" b="94131" l="4844" r="98125">
                        <a14:foregroundMark x1="42500" y1="13380" x2="48281" y2="11268"/>
                        <a14:foregroundMark x1="13125" y1="59859" x2="21875" y2="60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64" y="2135236"/>
            <a:ext cx="2755120" cy="183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 descr="http://3.bp.blogspot.com/-X-FC_YBpZIg/VV55AOGL4wI/AAAAAAAAAHc/H54NcRrN-0E/s1600/011905_1383689945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885" y="5695317"/>
            <a:ext cx="828092" cy="62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2648744" y="1628800"/>
            <a:ext cx="1584176" cy="648072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104%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7545288" y="1700808"/>
            <a:ext cx="1584176" cy="648072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105%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2587864" y="4784669"/>
            <a:ext cx="1584176" cy="648072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106%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7689304" y="4784669"/>
            <a:ext cx="1584176" cy="648072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108%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Invest Arsk </a:t>
            </a:r>
            <a:fld id="{B19B0651-EE4F-4900-A07F-96A6BFA9D0F0}" type="slidenum">
              <a:rPr lang="ru-RU" smtClean="0">
                <a:solidFill>
                  <a:schemeClr val="bg1"/>
                </a:solidFill>
              </a:rPr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240262" y="160337"/>
            <a:ext cx="5425476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henCyr" panose="02020603050405020304" pitchFamily="18" charset="0"/>
              </a:rPr>
              <a:t>Ежегодная динамика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henCyr" panose="02020603050405020304" pitchFamily="18" charset="0"/>
            </a:endParaRPr>
          </a:p>
        </p:txBody>
      </p:sp>
      <p:sp>
        <p:nvSpPr>
          <p:cNvPr id="30" name="Нашивка 29"/>
          <p:cNvSpPr/>
          <p:nvPr/>
        </p:nvSpPr>
        <p:spPr>
          <a:xfrm rot="16200000">
            <a:off x="6191080" y="2363787"/>
            <a:ext cx="879604" cy="273726"/>
          </a:xfrm>
          <a:prstGeom prst="chevr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Нашивка 30"/>
          <p:cNvSpPr/>
          <p:nvPr/>
        </p:nvSpPr>
        <p:spPr>
          <a:xfrm rot="16200000">
            <a:off x="1283931" y="5190231"/>
            <a:ext cx="668309" cy="273726"/>
          </a:xfrm>
          <a:prstGeom prst="chevr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214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9285</TotalTime>
  <Words>1200</Words>
  <Application>Microsoft Office PowerPoint</Application>
  <PresentationFormat>Лист A4 (210x297 мм)</PresentationFormat>
  <Paragraphs>198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AchenCyr</vt:lpstr>
      <vt:lpstr>Arial</vt:lpstr>
      <vt:lpstr>Arial Narrow</vt:lpstr>
      <vt:lpstr>Arkhive</vt:lpstr>
      <vt:lpstr>Calibri</vt:lpstr>
      <vt:lpstr>Times New Roman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Лиана</dc:creator>
  <cp:lastModifiedBy>HomeNET</cp:lastModifiedBy>
  <cp:revision>348</cp:revision>
  <cp:lastPrinted>2025-09-03T11:48:59Z</cp:lastPrinted>
  <dcterms:created xsi:type="dcterms:W3CDTF">2017-02-15T04:58:33Z</dcterms:created>
  <dcterms:modified xsi:type="dcterms:W3CDTF">2025-09-05T08:27:07Z</dcterms:modified>
</cp:coreProperties>
</file>