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906000" cy="6858000" type="A4"/>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872" y="-41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6"/>
            <a:ext cx="84201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274639"/>
            <a:ext cx="222885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95300" y="274639"/>
            <a:ext cx="652145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506" y="4406901"/>
            <a:ext cx="84201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21.12.2017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21.12.2017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21.12.2017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21.12.2017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006"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21.12.2017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645" y="4800600"/>
            <a:ext cx="59436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21.12.2017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21.12.2017</a:t>
            </a:fld>
            <a:endParaRPr lang="ru-RU"/>
          </a:p>
        </p:txBody>
      </p:sp>
      <p:sp>
        <p:nvSpPr>
          <p:cNvPr id="5" name="Нижний колонтитул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20000"/>
                <a:lumOff val="80000"/>
              </a:schemeClr>
            </a:gs>
            <a:gs pos="32000">
              <a:srgbClr val="85C2FF"/>
            </a:gs>
            <a:gs pos="57000">
              <a:srgbClr val="C4D6EB"/>
            </a:gs>
            <a:gs pos="85000">
              <a:srgbClr val="FFEBFA"/>
            </a:gs>
          </a:gsLst>
          <a:lin ang="5400000" scaled="0"/>
          <a:tileRect/>
        </a:gradFill>
        <a:effectLst/>
      </p:bgPr>
    </p:bg>
    <p:spTree>
      <p:nvGrpSpPr>
        <p:cNvPr id="1" name=""/>
        <p:cNvGrpSpPr/>
        <p:nvPr/>
      </p:nvGrpSpPr>
      <p:grpSpPr>
        <a:xfrm>
          <a:off x="0" y="0"/>
          <a:ext cx="0" cy="0"/>
          <a:chOff x="0" y="0"/>
          <a:chExt cx="0" cy="0"/>
        </a:xfrm>
      </p:grpSpPr>
      <p:pic>
        <p:nvPicPr>
          <p:cNvPr id="12" name="Picture 2" descr="http://www.playcast.ru/uploads/2015/08/15/14700069.png"/>
          <p:cNvPicPr>
            <a:picLocks noChangeAspect="1" noChangeArrowheads="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18465"/>
          <a:stretch/>
        </p:blipFill>
        <p:spPr bwMode="auto">
          <a:xfrm flipV="1">
            <a:off x="1" y="5020696"/>
            <a:ext cx="9917877" cy="1856459"/>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https://pp.vk.me/c628125/v628125602/1ba76/mNPrhRICtK0.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3313" b="100000" l="0" r="100000">
                        <a14:foregroundMark x1="2663" y1="98344" x2="46450" y2="99793"/>
                      </a14:backgroundRemoval>
                    </a14:imgEffect>
                  </a14:imgLayer>
                </a14:imgProps>
              </a:ext>
              <a:ext uri="{28A0092B-C50C-407E-A947-70E740481C1C}">
                <a14:useLocalDpi xmlns:a14="http://schemas.microsoft.com/office/drawing/2010/main" val="0"/>
              </a:ext>
            </a:extLst>
          </a:blip>
          <a:srcRect/>
          <a:stretch>
            <a:fillRect/>
          </a:stretch>
        </p:blipFill>
        <p:spPr bwMode="auto">
          <a:xfrm>
            <a:off x="357787" y="239436"/>
            <a:ext cx="1210838" cy="172551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4341424" y="749000"/>
            <a:ext cx="2926635" cy="461665"/>
          </a:xfrm>
          <a:prstGeom prst="rect">
            <a:avLst/>
          </a:prstGeom>
          <a:effectLst/>
        </p:spPr>
        <p:txBody>
          <a:bodyPr wrap="none">
            <a:spAutoFit/>
          </a:bodyPr>
          <a:lstStyle/>
          <a:p>
            <a:r>
              <a:rPr lang="en-US" sz="24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Dear investors</a:t>
            </a:r>
            <a:r>
              <a:rPr lang="en-US" sz="24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a:t>
            </a:r>
            <a:endParaRPr lang="en-US" sz="24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
        <p:nvSpPr>
          <p:cNvPr id="4" name="Прямоугольник 3"/>
          <p:cNvSpPr/>
          <p:nvPr/>
        </p:nvSpPr>
        <p:spPr>
          <a:xfrm>
            <a:off x="1812968" y="1365585"/>
            <a:ext cx="7983551" cy="738664"/>
          </a:xfrm>
          <a:prstGeom prst="rect">
            <a:avLst/>
          </a:prstGeom>
        </p:spPr>
        <p:txBody>
          <a:bodyPr wrap="square">
            <a:spAutoFit/>
          </a:bodyPr>
          <a:lstStyle/>
          <a:p>
            <a:pPr indent="539750" algn="just"/>
            <a:r>
              <a:rPr lang="en-US" sz="1400" i="1" dirty="0">
                <a:latin typeface="Times New Roman" pitchFamily="18" charset="0"/>
                <a:cs typeface="Times New Roman" pitchFamily="18" charset="0"/>
              </a:rPr>
              <a:t>One of the most important tasks of the economy of Arsk municipal formation is the increasing of investment activity as a key component of sustainable economic development and a favorable investment strategic climate of the district.</a:t>
            </a:r>
          </a:p>
        </p:txBody>
      </p:sp>
      <p:sp>
        <p:nvSpPr>
          <p:cNvPr id="6" name="Прямоугольник 5"/>
          <p:cNvSpPr/>
          <p:nvPr/>
        </p:nvSpPr>
        <p:spPr>
          <a:xfrm>
            <a:off x="128463" y="2104249"/>
            <a:ext cx="9668057" cy="4185761"/>
          </a:xfrm>
          <a:prstGeom prst="rect">
            <a:avLst/>
          </a:prstGeom>
        </p:spPr>
        <p:txBody>
          <a:bodyPr wrap="square">
            <a:spAutoFit/>
          </a:bodyPr>
          <a:lstStyle/>
          <a:p>
            <a:pPr indent="539750" algn="just"/>
            <a:r>
              <a:rPr lang="en-US" sz="1400" i="1" dirty="0">
                <a:latin typeface="Times New Roman" pitchFamily="18" charset="0"/>
                <a:cs typeface="Times New Roman" pitchFamily="18" charset="0"/>
              </a:rPr>
              <a:t>With great pleasure I introduce you Arsk municipal district, which entered to the history of the Republic with its rich past and bright real. It is an area with beautiful nature, wonderful air, many memorable places connected with names of many figures of history, literature and art. The local authorities of municipal formation of "Arsk municipal district" see their main goal in developing the economy, improving people's lives by providing the necessary conditions for business initiative and entrepreneurship, the formation of the attractive image of our district for domestic and foreign partners.</a:t>
            </a:r>
          </a:p>
          <a:p>
            <a:pPr indent="539750" algn="just"/>
            <a:r>
              <a:rPr lang="en-US" sz="1400" i="1" dirty="0">
                <a:latin typeface="Times New Roman" pitchFamily="18" charset="0"/>
                <a:cs typeface="Times New Roman" pitchFamily="18" charset="0"/>
              </a:rPr>
              <a:t>Of course, the resource base, economic potential, existing infrastructure of the district forms a huge investment space. Arsk municipal district is confidently looking to the future and is ready to mutually beneficial partnership with all who propose innovative projects.</a:t>
            </a:r>
          </a:p>
          <a:p>
            <a:pPr indent="539750" algn="just"/>
            <a:r>
              <a:rPr lang="en-US" sz="1400" i="1" dirty="0">
                <a:latin typeface="Times New Roman" pitchFamily="18" charset="0"/>
                <a:cs typeface="Times New Roman" pitchFamily="18" charset="0"/>
              </a:rPr>
              <a:t>We are ready to accept investors to provide professional support to their projects. To ensure economic growth and improve the quality of life of the population, we also focus on other competitive advantages of the Arsk district:  beautiful environment, convenient geographical location, historical appeal, enhancing the image of the area as not only the large agro-industrial but also tourist center of the Republic of Tatarstan.</a:t>
            </a:r>
          </a:p>
          <a:p>
            <a:pPr indent="539750" algn="just"/>
            <a:r>
              <a:rPr lang="en-US" sz="1400" i="1" dirty="0">
                <a:latin typeface="Times New Roman" pitchFamily="18" charset="0"/>
                <a:cs typeface="Times New Roman" pitchFamily="18" charset="0"/>
              </a:rPr>
              <a:t>Welcome to our wonderful district! Visit us and you will get a guarantee not only of successful realization of your business, but also companionship and enchanting and attractive nature and atmosphere will inevitably make You fall in love with Arsk district.</a:t>
            </a:r>
          </a:p>
          <a:p>
            <a:pPr indent="539750" algn="just"/>
            <a:r>
              <a:rPr lang="en-US" sz="1400" i="1" dirty="0">
                <a:latin typeface="Times New Roman" pitchFamily="18" charset="0"/>
                <a:cs typeface="Times New Roman" pitchFamily="18" charset="0"/>
              </a:rPr>
              <a:t>We hope for constructive cooperation and wish you successful and productive business! Waiting for interesting offers from trusted partners!</a:t>
            </a:r>
          </a:p>
          <a:p>
            <a:pPr indent="539750" algn="just"/>
            <a:endParaRPr lang="en-US" sz="1400" i="1" dirty="0">
              <a:latin typeface="Times New Roman" pitchFamily="18" charset="0"/>
              <a:cs typeface="Times New Roman" pitchFamily="18" charset="0"/>
            </a:endParaRPr>
          </a:p>
          <a:p>
            <a:pPr indent="539750" algn="just"/>
            <a:r>
              <a:rPr lang="en-US" sz="1400" i="1" dirty="0">
                <a:latin typeface="Times New Roman" pitchFamily="18" charset="0"/>
                <a:cs typeface="Times New Roman" pitchFamily="18" charset="0"/>
              </a:rPr>
              <a:t>Yours sincerely,</a:t>
            </a:r>
          </a:p>
          <a:p>
            <a:pPr indent="539750" algn="just"/>
            <a:r>
              <a:rPr lang="en-US" sz="1400" i="1" dirty="0">
                <a:latin typeface="Times New Roman" pitchFamily="18" charset="0"/>
                <a:cs typeface="Times New Roman" pitchFamily="18" charset="0"/>
              </a:rPr>
              <a:t> </a:t>
            </a:r>
            <a:r>
              <a:rPr lang="en-US" sz="1400" i="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Nuriev</a:t>
            </a:r>
            <a:r>
              <a:rPr lang="en-US" sz="1400"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1400" i="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Ilshat</a:t>
            </a:r>
            <a:r>
              <a:rPr lang="en-US" sz="1400"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1400" i="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Gabdulfartovich</a:t>
            </a:r>
            <a:r>
              <a:rPr lang="en-US" sz="1400"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a:t>
            </a:r>
          </a:p>
        </p:txBody>
      </p:sp>
      <p:sp>
        <p:nvSpPr>
          <p:cNvPr id="5" name="Номер слайда 4"/>
          <p:cNvSpPr>
            <a:spLocks noGrp="1"/>
          </p:cNvSpPr>
          <p:nvPr>
            <p:ph type="sldNum" sz="quarter" idx="12"/>
          </p:nvPr>
        </p:nvSpPr>
        <p:spPr/>
        <p:txBody>
          <a:bodyPr/>
          <a:lstStyle/>
          <a:p>
            <a:r>
              <a:rPr lang="en-US" dirty="0">
                <a:ln w="1905"/>
                <a:solidFill>
                  <a:schemeClr val="tx1"/>
                </a:solidFill>
                <a:effectLst>
                  <a:innerShdw blurRad="69850" dist="43180" dir="5400000">
                    <a:srgbClr val="000000">
                      <a:alpha val="65000"/>
                    </a:srgbClr>
                  </a:innerShdw>
                </a:effectLst>
                <a:latin typeface="Arial Narrow" pitchFamily="34" charset="0"/>
              </a:rPr>
              <a:t>Invest Arsk </a:t>
            </a:r>
            <a:fld id="{B19B0651-EE4F-4900-A07F-96A6BFA9D0F0}" type="slidenum">
              <a:rPr lang="ru-RU" smtClean="0">
                <a:solidFill>
                  <a:schemeClr val="tx1"/>
                </a:solidFill>
                <a:latin typeface="Arial Narrow" pitchFamily="34" charset="0"/>
              </a:rPr>
              <a:t>1</a:t>
            </a:fld>
            <a:endParaRPr lang="ru-RU" dirty="0">
              <a:solidFill>
                <a:schemeClr val="tx1"/>
              </a:solidFill>
              <a:latin typeface="Arial Narrow" pitchFamily="34" charset="0"/>
            </a:endParaRPr>
          </a:p>
        </p:txBody>
      </p:sp>
      <p:pic>
        <p:nvPicPr>
          <p:cNvPr id="2052" name="Picture 4" descr="http://localpics.ru/images/694959_ramki-zoloto-png.jpg"/>
          <p:cNvPicPr>
            <a:picLocks noChangeAspect="1" noChangeArrowheads="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flipH="1" flipV="1">
            <a:off x="390714" y="745593"/>
            <a:ext cx="1300864" cy="135865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localpics.ru/images/694959_ramki-zoloto-png.jpg"/>
          <p:cNvPicPr>
            <a:picLocks noChangeAspect="1" noChangeArrowheads="1"/>
          </p:cNvPicPr>
          <p:nvPr/>
        </p:nvPicPr>
        <p:blipFill>
          <a:blip r:embed="rId6" cstate="print">
            <a:duotone>
              <a:prstClr val="black"/>
              <a:schemeClr val="accent6">
                <a:tint val="45000"/>
                <a:satMod val="400000"/>
              </a:schemeClr>
            </a:duotone>
            <a:extLst>
              <a:ext uri="{28A0092B-C50C-407E-A947-70E740481C1C}">
                <a14:useLocalDpi xmlns:a14="http://schemas.microsoft.com/office/drawing/2010/main" val="0"/>
              </a:ext>
            </a:extLst>
          </a:blip>
          <a:srcRect/>
          <a:stretch>
            <a:fillRect/>
          </a:stretch>
        </p:blipFill>
        <p:spPr bwMode="auto">
          <a:xfrm>
            <a:off x="200472" y="183790"/>
            <a:ext cx="1368152" cy="1329127"/>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2071757" y="183790"/>
            <a:ext cx="7834244" cy="369332"/>
          </a:xfrm>
          <a:prstGeom prst="rect">
            <a:avLst/>
          </a:prstGeom>
          <a:noFill/>
          <a:effectLst>
            <a:softEdge rad="50800"/>
          </a:effectLst>
        </p:spPr>
        <p:txBody>
          <a:bodyPr wrap="square">
            <a:spAutoFit/>
          </a:bodyPr>
          <a:lstStyle/>
          <a:p>
            <a:pPr algn="ctr"/>
            <a:r>
              <a:rPr lang="en-US" dirty="0">
                <a:ln w="1905"/>
                <a:solidFill>
                  <a:sysClr val="windowText" lastClr="000000"/>
                </a:solidFill>
                <a:latin typeface="Ariston" panose="03000400000000000000" pitchFamily="66" charset="0"/>
                <a:cs typeface="Times New Roman" pitchFamily="18" charset="0"/>
              </a:rPr>
              <a:t>Greeting potential investors by the Head of  Arsk municipal district</a:t>
            </a:r>
          </a:p>
        </p:txBody>
      </p:sp>
    </p:spTree>
    <p:extLst>
      <p:ext uri="{BB962C8B-B14F-4D97-AF65-F5344CB8AC3E}">
        <p14:creationId xmlns:p14="http://schemas.microsoft.com/office/powerpoint/2010/main" val="182692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345</Words>
  <Application>Microsoft Office PowerPoint</Application>
  <PresentationFormat>Лист A4 (210x297 мм)</PresentationFormat>
  <Paragraphs>12</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Лиана</dc:creator>
  <cp:lastModifiedBy>Секретарь</cp:lastModifiedBy>
  <cp:revision>4</cp:revision>
  <dcterms:created xsi:type="dcterms:W3CDTF">2017-12-21T06:09:33Z</dcterms:created>
  <dcterms:modified xsi:type="dcterms:W3CDTF">2017-12-21T08:26:04Z</dcterms:modified>
</cp:coreProperties>
</file>