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4"/>
  </p:notesMasterIdLst>
  <p:handoutMasterIdLst>
    <p:handoutMasterId r:id="rId5"/>
  </p:handoutMasterIdLst>
  <p:sldIdLst>
    <p:sldId id="607" r:id="rId2"/>
    <p:sldId id="60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7BC8F6C8-4A9F-4677-BB81-A5CA6B7D8712}">
          <p14:sldIdLst>
            <p14:sldId id="672"/>
            <p14:sldId id="673"/>
            <p14:sldId id="584"/>
            <p14:sldId id="585"/>
            <p14:sldId id="588"/>
            <p14:sldId id="602"/>
            <p14:sldId id="674"/>
            <p14:sldId id="589"/>
            <p14:sldId id="675"/>
            <p14:sldId id="590"/>
            <p14:sldId id="676"/>
            <p14:sldId id="592"/>
            <p14:sldId id="679"/>
            <p14:sldId id="607"/>
            <p14:sldId id="605"/>
            <p14:sldId id="606"/>
            <p14:sldId id="677"/>
            <p14:sldId id="591"/>
            <p14:sldId id="678"/>
            <p14:sldId id="587"/>
            <p14:sldId id="593"/>
            <p14:sldId id="608"/>
            <p14:sldId id="594"/>
            <p14:sldId id="596"/>
            <p14:sldId id="597"/>
            <p14:sldId id="598"/>
            <p14:sldId id="599"/>
            <p14:sldId id="609"/>
            <p14:sldId id="694"/>
            <p14:sldId id="696"/>
            <p14:sldId id="697"/>
            <p14:sldId id="600"/>
            <p14:sldId id="595"/>
            <p14:sldId id="601"/>
            <p14:sldId id="615"/>
            <p14:sldId id="658"/>
            <p14:sldId id="616"/>
            <p14:sldId id="623"/>
            <p14:sldId id="657"/>
            <p14:sldId id="698"/>
            <p14:sldId id="717"/>
            <p14:sldId id="659"/>
            <p14:sldId id="660"/>
            <p14:sldId id="619"/>
            <p14:sldId id="661"/>
            <p14:sldId id="650"/>
            <p14:sldId id="652"/>
            <p14:sldId id="699"/>
            <p14:sldId id="711"/>
            <p14:sldId id="726"/>
            <p14:sldId id="727"/>
            <p14:sldId id="728"/>
            <p14:sldId id="643"/>
            <p14:sldId id="700"/>
            <p14:sldId id="662"/>
            <p14:sldId id="720"/>
            <p14:sldId id="721"/>
            <p14:sldId id="722"/>
            <p14:sldId id="723"/>
            <p14:sldId id="724"/>
            <p14:sldId id="629"/>
            <p14:sldId id="718"/>
            <p14:sldId id="644"/>
            <p14:sldId id="649"/>
            <p14:sldId id="654"/>
            <p14:sldId id="703"/>
            <p14:sldId id="687"/>
            <p14:sldId id="625"/>
            <p14:sldId id="663"/>
            <p14:sldId id="664"/>
            <p14:sldId id="665"/>
            <p14:sldId id="666"/>
            <p14:sldId id="621"/>
            <p14:sldId id="704"/>
            <p14:sldId id="719"/>
            <p14:sldId id="618"/>
            <p14:sldId id="620"/>
            <p14:sldId id="668"/>
            <p14:sldId id="702"/>
            <p14:sldId id="667"/>
            <p14:sldId id="709"/>
            <p14:sldId id="715"/>
            <p14:sldId id="716"/>
            <p14:sldId id="631"/>
            <p14:sldId id="689"/>
            <p14:sldId id="690"/>
            <p14:sldId id="640"/>
            <p14:sldId id="638"/>
            <p14:sldId id="691"/>
            <p14:sldId id="692"/>
            <p14:sldId id="712"/>
            <p14:sldId id="713"/>
            <p14:sldId id="6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E6D0"/>
    <a:srgbClr val="A4F2A6"/>
    <a:srgbClr val="0081C8"/>
    <a:srgbClr val="33575F"/>
    <a:srgbClr val="2C4B52"/>
    <a:srgbClr val="E7EFF5"/>
    <a:srgbClr val="DBE8F1"/>
    <a:srgbClr val="C5DAE9"/>
    <a:srgbClr val="9EC2DB"/>
    <a:srgbClr val="BFAE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9652" autoAdjust="0"/>
  </p:normalViewPr>
  <p:slideViewPr>
    <p:cSldViewPr snapToGrid="0">
      <p:cViewPr>
        <p:scale>
          <a:sx n="124" d="100"/>
          <a:sy n="124" d="100"/>
        </p:scale>
        <p:origin x="-53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8"/>
            <a:ext cx="2946400" cy="498476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5" y="18"/>
            <a:ext cx="2946400" cy="498476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r">
              <a:defRPr sz="1200"/>
            </a:lvl1pPr>
          </a:lstStyle>
          <a:p>
            <a:fld id="{D4373EE2-D04A-4BFE-8F6E-E70650417D14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0" y="9429773"/>
            <a:ext cx="2946400" cy="498476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5" y="9429773"/>
            <a:ext cx="2946400" cy="498476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r">
              <a:defRPr sz="1200"/>
            </a:lvl1pPr>
          </a:lstStyle>
          <a:p>
            <a:fld id="{328CE669-232C-4296-A2E0-AD849B2A5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748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9" y="2"/>
            <a:ext cx="2945659" cy="498135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3" y="2"/>
            <a:ext cx="2945659" cy="498135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r">
              <a:defRPr sz="1200"/>
            </a:lvl1pPr>
          </a:lstStyle>
          <a:p>
            <a:fld id="{E63DC4C7-2454-44C7-8585-B677AF5396A9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5" tIns="45634" rIns="91265" bIns="456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77"/>
            <a:ext cx="5438140" cy="3909239"/>
          </a:xfrm>
          <a:prstGeom prst="rect">
            <a:avLst/>
          </a:prstGeom>
        </p:spPr>
        <p:txBody>
          <a:bodyPr vert="horz" lIns="91265" tIns="45634" rIns="91265" bIns="4563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9" y="9430109"/>
            <a:ext cx="2945659" cy="498134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3" y="9430109"/>
            <a:ext cx="2945659" cy="498134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r">
              <a:defRPr sz="1200"/>
            </a:lvl1pPr>
          </a:lstStyle>
          <a:p>
            <a:fld id="{849F7FE9-D755-4687-8750-6635378F6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742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F7FE9-D755-4687-8750-6635378F626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100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539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919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00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53266" y="0"/>
            <a:ext cx="399495" cy="6858000"/>
            <a:chOff x="0" y="0"/>
            <a:chExt cx="380929" cy="6593882"/>
          </a:xfrm>
        </p:grpSpPr>
        <p:graphicFrame>
          <p:nvGraphicFramePr>
            <p:cNvPr id="8" name="Объект 7"/>
            <p:cNvGraphicFramePr>
              <a:graphicFrameLocks noChangeAspect="1"/>
            </p:cNvGraphicFramePr>
            <p:nvPr>
              <p:extLst/>
            </p:nvPr>
          </p:nvGraphicFramePr>
          <p:xfrm>
            <a:off x="0" y="0"/>
            <a:ext cx="380929" cy="509356"/>
          </p:xfrm>
          <a:graphic>
            <a:graphicData uri="http://schemas.openxmlformats.org/presentationml/2006/ole">
              <p:oleObj spid="_x0000_s80930" r:id="rId3" imgW="1850040" imgH="2475360" progId="">
                <p:embed/>
              </p:oleObj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>
              <p:extLst/>
            </p:nvPr>
          </p:nvGraphicFramePr>
          <p:xfrm>
            <a:off x="0" y="429457"/>
            <a:ext cx="380929" cy="509356"/>
          </p:xfrm>
          <a:graphic>
            <a:graphicData uri="http://schemas.openxmlformats.org/presentationml/2006/ole">
              <p:oleObj spid="_x0000_s80931" r:id="rId4" imgW="1850040" imgH="2475360" progId="">
                <p:embed/>
              </p:oleObj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/>
            </p:nvPr>
          </p:nvGraphicFramePr>
          <p:xfrm>
            <a:off x="0" y="858914"/>
            <a:ext cx="380929" cy="509356"/>
          </p:xfrm>
          <a:graphic>
            <a:graphicData uri="http://schemas.openxmlformats.org/presentationml/2006/ole">
              <p:oleObj spid="_x0000_s80932" r:id="rId5" imgW="1850040" imgH="2475360" progId="">
                <p:embed/>
              </p:oleObj>
            </a:graphicData>
          </a:graphic>
        </p:graphicFrame>
        <p:graphicFrame>
          <p:nvGraphicFramePr>
            <p:cNvPr id="11" name="Объект 10"/>
            <p:cNvGraphicFramePr>
              <a:graphicFrameLocks noChangeAspect="1"/>
            </p:cNvGraphicFramePr>
            <p:nvPr>
              <p:extLst/>
            </p:nvPr>
          </p:nvGraphicFramePr>
          <p:xfrm>
            <a:off x="0" y="1288371"/>
            <a:ext cx="380929" cy="509356"/>
          </p:xfrm>
          <a:graphic>
            <a:graphicData uri="http://schemas.openxmlformats.org/presentationml/2006/ole">
              <p:oleObj spid="_x0000_s80933" r:id="rId6" imgW="1850040" imgH="2475360" progId="">
                <p:embed/>
              </p:oleObj>
            </a:graphicData>
          </a:graphic>
        </p:graphicFrame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/>
            </p:nvPr>
          </p:nvGraphicFramePr>
          <p:xfrm>
            <a:off x="0" y="1747790"/>
            <a:ext cx="380929" cy="509356"/>
          </p:xfrm>
          <a:graphic>
            <a:graphicData uri="http://schemas.openxmlformats.org/presentationml/2006/ole">
              <p:oleObj spid="_x0000_s80934" r:id="rId7" imgW="1850040" imgH="2475360" progId="">
                <p:embed/>
              </p:oleObj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/>
            </p:nvPr>
          </p:nvGraphicFramePr>
          <p:xfrm>
            <a:off x="0" y="2177247"/>
            <a:ext cx="380929" cy="509356"/>
          </p:xfrm>
          <a:graphic>
            <a:graphicData uri="http://schemas.openxmlformats.org/presentationml/2006/ole">
              <p:oleObj spid="_x0000_s80935" r:id="rId8" imgW="1850040" imgH="2475360" progId="">
                <p:embed/>
              </p:oleObj>
            </a:graphicData>
          </a:graphic>
        </p:graphicFrame>
        <p:graphicFrame>
          <p:nvGraphicFramePr>
            <p:cNvPr id="14" name="Объект 13"/>
            <p:cNvGraphicFramePr>
              <a:graphicFrameLocks noChangeAspect="1"/>
            </p:cNvGraphicFramePr>
            <p:nvPr>
              <p:extLst/>
            </p:nvPr>
          </p:nvGraphicFramePr>
          <p:xfrm>
            <a:off x="0" y="2606704"/>
            <a:ext cx="380929" cy="509356"/>
          </p:xfrm>
          <a:graphic>
            <a:graphicData uri="http://schemas.openxmlformats.org/presentationml/2006/ole">
              <p:oleObj spid="_x0000_s80936" r:id="rId9" imgW="1850040" imgH="2475360" progId="">
                <p:embed/>
              </p:oleObj>
            </a:graphicData>
          </a:graphic>
        </p:graphicFrame>
        <p:graphicFrame>
          <p:nvGraphicFramePr>
            <p:cNvPr id="15" name="Объект 14"/>
            <p:cNvGraphicFramePr>
              <a:graphicFrameLocks noChangeAspect="1"/>
            </p:cNvGraphicFramePr>
            <p:nvPr>
              <p:extLst/>
            </p:nvPr>
          </p:nvGraphicFramePr>
          <p:xfrm>
            <a:off x="0" y="3036161"/>
            <a:ext cx="380929" cy="509356"/>
          </p:xfrm>
          <a:graphic>
            <a:graphicData uri="http://schemas.openxmlformats.org/presentationml/2006/ole">
              <p:oleObj spid="_x0000_s80937" r:id="rId10" imgW="1850040" imgH="2475360" progId="">
                <p:embed/>
              </p:oleObj>
            </a:graphicData>
          </a:graphic>
        </p:graphicFrame>
        <p:graphicFrame>
          <p:nvGraphicFramePr>
            <p:cNvPr id="16" name="Объект 15"/>
            <p:cNvGraphicFramePr>
              <a:graphicFrameLocks noChangeAspect="1"/>
            </p:cNvGraphicFramePr>
            <p:nvPr>
              <p:extLst/>
            </p:nvPr>
          </p:nvGraphicFramePr>
          <p:xfrm>
            <a:off x="0" y="3465618"/>
            <a:ext cx="380929" cy="509356"/>
          </p:xfrm>
          <a:graphic>
            <a:graphicData uri="http://schemas.openxmlformats.org/presentationml/2006/ole">
              <p:oleObj spid="_x0000_s80938" r:id="rId11" imgW="1850040" imgH="2475360" progId="">
                <p:embed/>
              </p:oleObj>
            </a:graphicData>
          </a:graphic>
        </p:graphicFrame>
        <p:graphicFrame>
          <p:nvGraphicFramePr>
            <p:cNvPr id="17" name="Объект 16"/>
            <p:cNvGraphicFramePr>
              <a:graphicFrameLocks noChangeAspect="1"/>
            </p:cNvGraphicFramePr>
            <p:nvPr>
              <p:extLst/>
            </p:nvPr>
          </p:nvGraphicFramePr>
          <p:xfrm>
            <a:off x="0" y="3895075"/>
            <a:ext cx="380929" cy="509356"/>
          </p:xfrm>
          <a:graphic>
            <a:graphicData uri="http://schemas.openxmlformats.org/presentationml/2006/ole">
              <p:oleObj spid="_x0000_s80939" r:id="rId12" imgW="1850040" imgH="2475360" progId="">
                <p:embed/>
              </p:oleObj>
            </a:graphicData>
          </a:graphic>
        </p:graphicFrame>
        <p:graphicFrame>
          <p:nvGraphicFramePr>
            <p:cNvPr id="18" name="Объект 17"/>
            <p:cNvGraphicFramePr>
              <a:graphicFrameLocks noChangeAspect="1"/>
            </p:cNvGraphicFramePr>
            <p:nvPr>
              <p:extLst/>
            </p:nvPr>
          </p:nvGraphicFramePr>
          <p:xfrm>
            <a:off x="0" y="4324532"/>
            <a:ext cx="380929" cy="509356"/>
          </p:xfrm>
          <a:graphic>
            <a:graphicData uri="http://schemas.openxmlformats.org/presentationml/2006/ole">
              <p:oleObj spid="_x0000_s80940" r:id="rId13" imgW="1850040" imgH="2475360" progId="">
                <p:embed/>
              </p:oleObj>
            </a:graphicData>
          </a:graphic>
        </p:graphicFrame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/>
            </p:nvPr>
          </p:nvGraphicFramePr>
          <p:xfrm>
            <a:off x="0" y="4753989"/>
            <a:ext cx="380929" cy="509356"/>
          </p:xfrm>
          <a:graphic>
            <a:graphicData uri="http://schemas.openxmlformats.org/presentationml/2006/ole">
              <p:oleObj spid="_x0000_s80941" r:id="rId14" imgW="1850040" imgH="2475360" progId="">
                <p:embed/>
              </p:oleObj>
            </a:graphicData>
          </a:graphic>
        </p:graphicFrame>
        <p:graphicFrame>
          <p:nvGraphicFramePr>
            <p:cNvPr id="20" name="Объект 19"/>
            <p:cNvGraphicFramePr>
              <a:graphicFrameLocks noChangeAspect="1"/>
            </p:cNvGraphicFramePr>
            <p:nvPr>
              <p:extLst/>
            </p:nvPr>
          </p:nvGraphicFramePr>
          <p:xfrm>
            <a:off x="0" y="5225612"/>
            <a:ext cx="380929" cy="509356"/>
          </p:xfrm>
          <a:graphic>
            <a:graphicData uri="http://schemas.openxmlformats.org/presentationml/2006/ole">
              <p:oleObj spid="_x0000_s80942" r:id="rId15" imgW="1850040" imgH="2475360" progId="">
                <p:embed/>
              </p:oleObj>
            </a:graphicData>
          </a:graphic>
        </p:graphicFrame>
        <p:graphicFrame>
          <p:nvGraphicFramePr>
            <p:cNvPr id="21" name="Объект 20"/>
            <p:cNvGraphicFramePr>
              <a:graphicFrameLocks noChangeAspect="1"/>
            </p:cNvGraphicFramePr>
            <p:nvPr>
              <p:extLst/>
            </p:nvPr>
          </p:nvGraphicFramePr>
          <p:xfrm>
            <a:off x="0" y="5655069"/>
            <a:ext cx="380929" cy="509356"/>
          </p:xfrm>
          <a:graphic>
            <a:graphicData uri="http://schemas.openxmlformats.org/presentationml/2006/ole">
              <p:oleObj spid="_x0000_s80943" r:id="rId16" imgW="1850040" imgH="2475360" progId="">
                <p:embed/>
              </p:oleObj>
            </a:graphicData>
          </a:graphic>
        </p:graphicFrame>
        <p:graphicFrame>
          <p:nvGraphicFramePr>
            <p:cNvPr id="22" name="Объект 21"/>
            <p:cNvGraphicFramePr>
              <a:graphicFrameLocks noChangeAspect="1"/>
            </p:cNvGraphicFramePr>
            <p:nvPr>
              <p:extLst/>
            </p:nvPr>
          </p:nvGraphicFramePr>
          <p:xfrm>
            <a:off x="0" y="6084526"/>
            <a:ext cx="380929" cy="509356"/>
          </p:xfrm>
          <a:graphic>
            <a:graphicData uri="http://schemas.openxmlformats.org/presentationml/2006/ole">
              <p:oleObj spid="_x0000_s80944" r:id="rId17" imgW="1850040" imgH="2475360" progId="">
                <p:embed/>
              </p:oleObj>
            </a:graphicData>
          </a:graphic>
        </p:graphicFrame>
      </p:grpSp>
      <p:sp>
        <p:nvSpPr>
          <p:cNvPr id="24" name="Номер слайда 5"/>
          <p:cNvSpPr txBox="1">
            <a:spLocks/>
          </p:cNvSpPr>
          <p:nvPr userDrawn="1"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400" b="1">
                <a:solidFill>
                  <a:srgbClr val="BFA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‹#›</a:t>
            </a:fld>
            <a:endParaRPr lang="ru-RU" sz="2400" b="1" dirty="0">
              <a:solidFill>
                <a:srgbClr val="BFA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бъект 25"/>
          <p:cNvSpPr>
            <a:spLocks noGrp="1"/>
          </p:cNvSpPr>
          <p:nvPr>
            <p:ph sz="quarter" idx="13"/>
          </p:nvPr>
        </p:nvSpPr>
        <p:spPr>
          <a:xfrm>
            <a:off x="514349" y="700996"/>
            <a:ext cx="8520593" cy="5527249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 userDrawn="1">
            <p:extLst/>
          </p:nvPr>
        </p:nvGraphicFramePr>
        <p:xfrm>
          <a:off x="8334668" y="6052821"/>
          <a:ext cx="802869" cy="774635"/>
        </p:xfrm>
        <a:graphic>
          <a:graphicData uri="http://schemas.openxmlformats.org/presentationml/2006/ole">
            <p:oleObj spid="_x0000_s80945" r:id="rId18" imgW="2405880" imgH="2322000" progId="">
              <p:embed/>
            </p:oleObj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14350" y="46038"/>
            <a:ext cx="8088112" cy="574747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673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488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775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41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5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852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506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144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559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437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137478"/>
            <a:ext cx="8088112" cy="57474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Структура доходов бюджета </a:t>
            </a:r>
            <a:r>
              <a:rPr lang="ru-RU" dirty="0" smtClean="0"/>
              <a:t>Арского муниципального района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8654291"/>
              </p:ext>
            </p:extLst>
          </p:nvPr>
        </p:nvGraphicFramePr>
        <p:xfrm>
          <a:off x="635709" y="725110"/>
          <a:ext cx="8228214" cy="47349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88296"/>
                <a:gridCol w="1540365"/>
                <a:gridCol w="1890170"/>
                <a:gridCol w="1309383"/>
              </a:tblGrid>
              <a:tr h="1177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 smtClean="0">
                          <a:effectLst/>
                        </a:rPr>
                        <a:t>Наименование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(тыс. рублей)</a:t>
                      </a: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</a:p>
                    <a:p>
                      <a:pPr algn="ctr" fontAlgn="ctr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01.05.2021 год </a:t>
                      </a:r>
                      <a:b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(тыс. рублей)</a:t>
                      </a: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 исполнения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280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Налоговые и неналоговые </a:t>
                      </a:r>
                      <a:r>
                        <a:rPr lang="ru-RU" sz="1600" u="none" strike="noStrike" dirty="0" smtClean="0">
                          <a:effectLst/>
                        </a:rPr>
                        <a:t>доходы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в </a:t>
                      </a:r>
                      <a:r>
                        <a:rPr lang="ru-RU" sz="1600" u="none" strike="noStrike" dirty="0">
                          <a:effectLst/>
                        </a:rPr>
                        <a:t>том числе: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374 243,9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138 945,6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   налоговые доходы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365 344,9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135 713,6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   неналоговые доходы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8 899,0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3 232,0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922 135,3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373 351,7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1 296 379,2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512 297,3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герб Ар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083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Исполнение   бюджета  Арского муниципального района по разделам </a:t>
            </a:r>
            <a:r>
              <a:rPr lang="ru-RU" sz="2000" smtClean="0"/>
              <a:t>классификации расходов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9168" y="767114"/>
          <a:ext cx="7922754" cy="5238176"/>
        </p:xfrm>
        <a:graphic>
          <a:graphicData uri="http://schemas.openxmlformats.org/drawingml/2006/table">
            <a:tbl>
              <a:tblPr/>
              <a:tblGrid>
                <a:gridCol w="3516451"/>
                <a:gridCol w="1478996"/>
                <a:gridCol w="1760064"/>
                <a:gridCol w="1167243"/>
              </a:tblGrid>
              <a:tr h="66348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План, 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                                   </a:t>
                      </a:r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(тыс. рублей)</a:t>
                      </a:r>
                      <a:endParaRPr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01.05.2021года                                   (тыс.рублей)</a:t>
                      </a:r>
                      <a:endParaRPr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445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59 736,30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20 860,60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2 498,90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1 249,50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1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2 392,10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605,40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57 402,60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4 969,70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15 166,90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7 299,40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1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Охрана окружающей среды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1 401,00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910 949,00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361 088,40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117 650,60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84 809,30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Здравоохранение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96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36 771,90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9 088,50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6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Физкультура и спорт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66 245,10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25 146,80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4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42 016,60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15 934,90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87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1 313 072,20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531 052,50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герб Арского муниципального райо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541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Ф РТ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1C5"/>
      </a:accent1>
      <a:accent2>
        <a:srgbClr val="DA1B23"/>
      </a:accent2>
      <a:accent3>
        <a:srgbClr val="138815"/>
      </a:accent3>
      <a:accent4>
        <a:srgbClr val="A6A6A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75848</TotalTime>
  <Words>190</Words>
  <Application>Microsoft Office PowerPoint</Application>
  <PresentationFormat>Экран (4:3)</PresentationFormat>
  <Paragraphs>89</Paragraphs>
  <Slides>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 Сингаевский</dc:creator>
  <cp:lastModifiedBy>arsk-ruzal</cp:lastModifiedBy>
  <cp:revision>1586</cp:revision>
  <cp:lastPrinted>2021-07-26T05:58:07Z</cp:lastPrinted>
  <dcterms:created xsi:type="dcterms:W3CDTF">2015-08-31T08:00:32Z</dcterms:created>
  <dcterms:modified xsi:type="dcterms:W3CDTF">2022-02-18T11:47:38Z</dcterms:modified>
</cp:coreProperties>
</file>