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4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9312" y="4253757"/>
            <a:ext cx="8867140" cy="410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6150" spc="10" dirty="0">
                <a:solidFill>
                  <a:srgbClr val="E84E22"/>
                </a:solidFill>
              </a:rPr>
              <a:t>ФОНД </a:t>
            </a:r>
            <a:r>
              <a:rPr sz="6150" spc="15" dirty="0">
                <a:solidFill>
                  <a:srgbClr val="E84E22"/>
                </a:solidFill>
              </a:rPr>
              <a:t>ПОДДЕРЖКИ </a:t>
            </a:r>
            <a:r>
              <a:rPr sz="6150" spc="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ПРЕДПРИНИМАТЕЛЬСТВА </a:t>
            </a:r>
            <a:r>
              <a:rPr sz="6150" spc="-138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РЕСПУБЛИКИ</a:t>
            </a:r>
            <a:r>
              <a:rPr sz="6150" spc="-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ТАТАРСТАН</a:t>
            </a:r>
            <a:endParaRPr sz="6150"/>
          </a:p>
          <a:p>
            <a:pPr marL="74930" marR="387350">
              <a:lnSpc>
                <a:spcPct val="100000"/>
              </a:lnSpc>
              <a:spcBef>
                <a:spcPts val="470"/>
              </a:spcBef>
            </a:pPr>
            <a:r>
              <a:rPr sz="3950" b="0" spc="-15" dirty="0">
                <a:solidFill>
                  <a:srgbClr val="672E17"/>
                </a:solidFill>
                <a:latin typeface="Calibri"/>
                <a:cs typeface="Calibri"/>
              </a:rPr>
              <a:t>Меры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20" dirty="0">
                <a:solidFill>
                  <a:srgbClr val="672E17"/>
                </a:solidFill>
                <a:latin typeface="Calibri"/>
                <a:cs typeface="Calibri"/>
              </a:rPr>
              <a:t>поддержки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30" dirty="0">
                <a:solidFill>
                  <a:srgbClr val="672E17"/>
                </a:solidFill>
                <a:latin typeface="Calibri"/>
                <a:cs typeface="Calibri"/>
              </a:rPr>
              <a:t>предпринимателей</a:t>
            </a:r>
            <a:r>
              <a:rPr sz="3950" b="0" spc="-9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5" dirty="0">
                <a:solidFill>
                  <a:srgbClr val="672E17"/>
                </a:solidFill>
                <a:latin typeface="Calibri"/>
                <a:cs typeface="Calibri"/>
              </a:rPr>
              <a:t>в </a:t>
            </a:r>
            <a:r>
              <a:rPr sz="3950" b="0" spc="-8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10" dirty="0">
                <a:solidFill>
                  <a:srgbClr val="672E17"/>
                </a:solidFill>
                <a:latin typeface="Calibri"/>
                <a:cs typeface="Calibri"/>
              </a:rPr>
              <a:t>2022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году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22468" y="976376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61292" y="9764958"/>
            <a:ext cx="472440" cy="628650"/>
            <a:chOff x="11861292" y="9764958"/>
            <a:chExt cx="472440" cy="628650"/>
          </a:xfrm>
        </p:grpSpPr>
        <p:sp>
          <p:nvSpPr>
            <p:cNvPr id="5" name="object 5"/>
            <p:cNvSpPr/>
            <p:nvPr/>
          </p:nvSpPr>
          <p:spPr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493752" y="9919465"/>
            <a:ext cx="1750060" cy="410209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041380" y="9770078"/>
            <a:ext cx="325755" cy="605155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052304" y="9863078"/>
            <a:ext cx="883919" cy="372110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56876" y="10309599"/>
            <a:ext cx="876023" cy="83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6682740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3321092"/>
            <a:ext cx="6341110" cy="930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КОМПЛЕКСНАЯ </a:t>
            </a:r>
            <a:r>
              <a:rPr sz="1950" b="1" spc="-40" dirty="0">
                <a:latin typeface="Calibri"/>
                <a:cs typeface="Calibri"/>
              </a:rPr>
              <a:t>УСЛУГА </a:t>
            </a:r>
            <a:r>
              <a:rPr sz="1950" b="1" dirty="0">
                <a:latin typeface="Calibri"/>
                <a:cs typeface="Calibri"/>
              </a:rPr>
              <a:t>ПО </a:t>
            </a:r>
            <a:r>
              <a:rPr sz="1950" b="1" spc="-5" dirty="0">
                <a:latin typeface="Calibri"/>
                <a:cs typeface="Calibri"/>
              </a:rPr>
              <a:t>ОБУЧЕНИЮ </a:t>
            </a:r>
            <a:r>
              <a:rPr sz="1950" b="1" spc="-15" dirty="0">
                <a:latin typeface="Calibri"/>
                <a:cs typeface="Calibri"/>
              </a:rPr>
              <a:t>ИНСТРУМЕНТАМ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ПРОДВИЖЕНИЯ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РОССИЙСКИХ </a:t>
            </a:r>
            <a:r>
              <a:rPr sz="1950" b="1" dirty="0">
                <a:latin typeface="Calibri"/>
                <a:cs typeface="Calibri"/>
              </a:rPr>
              <a:t>СОЦИАЛЬНЫХ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СЕТЯХ</a:t>
            </a:r>
            <a:endParaRPr sz="195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И </a:t>
            </a:r>
            <a:r>
              <a:rPr sz="1950" b="1" spc="-15" dirty="0">
                <a:latin typeface="Calibri"/>
                <a:cs typeface="Calibri"/>
              </a:rPr>
              <a:t>МЕССЕНДЖЕРАХ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</a:t>
            </a:r>
            <a:r>
              <a:rPr sz="1950" b="1" spc="-2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СМСП 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САМОЗАНЯТЫХ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11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0743" y="4819782"/>
            <a:ext cx="6549390" cy="3439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онлайн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мастер-классы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следующим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модулям: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1.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Подготовка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>
              <a:latin typeface="Calibri"/>
              <a:cs typeface="Calibri"/>
            </a:endParaRP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2.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Работа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контентом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сетей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4.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Таргетированная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>
              <a:latin typeface="Calibri"/>
              <a:cs typeface="Calibri"/>
            </a:endParaRPr>
          </a:p>
          <a:p>
            <a:pPr marL="12700" marR="103505">
              <a:lnSpc>
                <a:spcPct val="105100"/>
              </a:lnSpc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5.Принципы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алгоритмы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создания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ярких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креативов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6.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«Телеграм»</a:t>
            </a:r>
            <a:endParaRPr sz="1950">
              <a:latin typeface="Calibri"/>
              <a:cs typeface="Calibri"/>
            </a:endParaRPr>
          </a:p>
          <a:p>
            <a:pPr marL="12700" marR="1043940">
              <a:lnSpc>
                <a:spcPct val="105100"/>
              </a:lnSpc>
              <a:spcBef>
                <a:spcPts val="1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7.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других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сетях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8.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Рекламная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система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MyTarget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9.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Аналитика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реализация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2304" y="2512790"/>
            <a:ext cx="8900160" cy="6837045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42838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49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6239" y="3502824"/>
            <a:ext cx="615442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СОТРУДНИКОВ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МАРКЕТПЛЕЙСАХ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01.05.22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8896" y="4709802"/>
            <a:ext cx="757047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повышение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квалификации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одного сотрудника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субъекта МСП по работе на 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 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безвозмездной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основе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получением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удостоверения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образования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итогам прохождения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программы "Развитие навыков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аккаунт-менеджера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при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маркетплейсами"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8572" y="2906956"/>
            <a:ext cx="4398010" cy="196786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2819" marR="30480" indent="-935355" algn="just">
              <a:lnSpc>
                <a:spcPct val="88200"/>
              </a:lnSpc>
              <a:spcBef>
                <a:spcPts val="860"/>
              </a:spcBef>
            </a:pPr>
            <a:r>
              <a:rPr sz="8025" b="1" spc="-7" baseline="-24402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8025" b="1" baseline="-24402" dirty="0">
                <a:solidFill>
                  <a:srgbClr val="E84E22"/>
                </a:solidFill>
                <a:latin typeface="Calibri"/>
                <a:cs typeface="Calibri"/>
              </a:rPr>
              <a:t>3 </a:t>
            </a:r>
            <a:r>
              <a:rPr sz="8025" b="1" spc="-727" baseline="-2440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ОС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18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ПФ</a:t>
            </a:r>
            <a:r>
              <a:rPr sz="1950" b="1" spc="-229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endParaRPr sz="1950">
              <a:latin typeface="Calibri"/>
              <a:cs typeface="Calibri"/>
            </a:endParaRPr>
          </a:p>
          <a:p>
            <a:pPr marL="1019810" marR="372110" indent="-47625">
              <a:lnSpc>
                <a:spcPts val="2460"/>
              </a:lnSpc>
              <a:spcBef>
                <a:spcPts val="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ТА</a:t>
            </a:r>
            <a:r>
              <a:rPr sz="1950" b="1" spc="-20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Д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1446" y="4927094"/>
            <a:ext cx="447802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2012" y="3151044"/>
            <a:ext cx="3920490" cy="152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БЕСПЛАТНОЕ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ВЕДЕНИЕ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БУХГАЛТЕРИИ/ ПРЕДОСТАВЛЕНИЕ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ПИСЬМЕННЫХ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ЮРИДИЧЕСКИХ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НАЛОГОВЫХ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КОНСУЛЬТАЦИЙ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БИЗНЕСА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01.01.22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4485" y="3175681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2864" y="474023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Аутсорсинг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бухгалтерского, налогового, кадрового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учета, расчета заработной платы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течение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6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календарных месяцев, письменные юридические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налоговые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консультации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бизнеса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54159" y="3324471"/>
            <a:ext cx="3276600" cy="9372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СЕРТИФИКАЦИИ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01.02.22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04222" y="3347889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15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04222" y="4401962"/>
            <a:ext cx="4986655" cy="1224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19004" y="6700742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830285" y="698507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17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17238" y="7940601"/>
            <a:ext cx="545020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бизнес-плана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предприятий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ключ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субъектов МСП 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описание сути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содержания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инвестиционного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проекта, процесса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его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реализации,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необходимое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оборудование,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организационную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структуру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бизнеса,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35552" y="6700742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550" y="116"/>
                </a:moveTo>
                <a:lnTo>
                  <a:pt x="518298" y="116"/>
                </a:lnTo>
                <a:lnTo>
                  <a:pt x="-101" y="518390"/>
                </a:lnTo>
                <a:lnTo>
                  <a:pt x="-101" y="3140874"/>
                </a:lnTo>
                <a:lnTo>
                  <a:pt x="5231149" y="3140874"/>
                </a:lnTo>
                <a:lnTo>
                  <a:pt x="5749550" y="2622727"/>
                </a:lnTo>
                <a:lnTo>
                  <a:pt x="5749550" y="116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72646" y="6862143"/>
            <a:ext cx="71501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16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2901" y="8119793"/>
            <a:ext cx="526859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Реклама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 субъекта МСП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пакетному предложению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выбор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(ведение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социальных сетей, создание сайтов,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фирменного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стиля, размещение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региональных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СМИ)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23798" y="6892623"/>
            <a:ext cx="3890010" cy="1236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/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СМС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endParaRPr sz="195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05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86698" y="6983807"/>
            <a:ext cx="340360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-П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8719" y="3338237"/>
            <a:ext cx="3719829" cy="123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ОБРАЗОВАНИЕ.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АП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"М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26" y="4596394"/>
            <a:ext cx="502475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10" dirty="0">
                <a:latin typeface="Calibri"/>
                <a:cs typeface="Calibri"/>
              </a:rPr>
              <a:t>офлайн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онлайн </a:t>
            </a:r>
            <a:r>
              <a:rPr sz="1950" dirty="0">
                <a:latin typeface="Calibri"/>
                <a:cs typeface="Calibri"/>
              </a:rPr>
              <a:t>обучающие </a:t>
            </a:r>
            <a:r>
              <a:rPr sz="1950" spc="-5" dirty="0">
                <a:latin typeface="Calibri"/>
                <a:cs typeface="Calibri"/>
              </a:rPr>
              <a:t>мероприятия, </a:t>
            </a:r>
            <a:r>
              <a:rPr sz="1950" spc="-10" dirty="0">
                <a:latin typeface="Calibri"/>
                <a:cs typeface="Calibri"/>
              </a:rPr>
              <a:t>проводимые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"Мой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бизнес"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2022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году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75094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УСЛУГИ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ИСКУССТВЕННОМУ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ОСЕМЕНЕНИЮ </a:t>
            </a:r>
            <a:r>
              <a:rPr sz="1950" b="1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КОРОВ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 01.02.22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19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услуги 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искусственному осеменению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коров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основании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трех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коммерческих предложений от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организаций,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оказывающих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данные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739881" y="3078529"/>
            <a:ext cx="3639185" cy="183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ПРЕДОСТАВЛНИЕ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СЕРВИСУ ДЛЯ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ПЕРЕДАЧИ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СИСТЕМУ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ЗНАК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ПРИ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МАРКИРОВАННОЙ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ПРОДУКЦИЕЙ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5" dirty="0">
                <a:solidFill>
                  <a:srgbClr val="E84E22"/>
                </a:solidFill>
              </a:rPr>
              <a:t>20</a:t>
            </a:r>
            <a:endParaRPr sz="5350"/>
          </a:p>
        </p:txBody>
      </p:sp>
      <p:sp>
        <p:nvSpPr>
          <p:cNvPr id="13" name="object 13"/>
          <p:cNvSpPr txBox="1"/>
          <p:nvPr/>
        </p:nvSpPr>
        <p:spPr>
          <a:xfrm>
            <a:off x="13436894" y="4874009"/>
            <a:ext cx="538543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сервис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передачи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оператору</a:t>
            </a:r>
            <a:r>
              <a:rPr sz="1800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системы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маркировки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ЗНАК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пакет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исходящих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600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штук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взаимодействия</a:t>
            </a:r>
            <a:r>
              <a:rPr sz="1800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контрагентами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ЭДО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2843" y="6609302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482" y="118"/>
                </a:moveTo>
                <a:lnTo>
                  <a:pt x="518230" y="118"/>
                </a:lnTo>
                <a:lnTo>
                  <a:pt x="-170" y="518646"/>
                </a:lnTo>
                <a:lnTo>
                  <a:pt x="-170" y="3142400"/>
                </a:lnTo>
                <a:lnTo>
                  <a:pt x="5231081" y="3142400"/>
                </a:lnTo>
                <a:lnTo>
                  <a:pt x="5749482" y="2623999"/>
                </a:lnTo>
                <a:lnTo>
                  <a:pt x="5749482" y="118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51803" y="7849417"/>
            <a:ext cx="522224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обучение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бизнеса (антикризисный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менеджмент,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продажи,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управление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командой,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масштабирование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инвестиции, UNIT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экономика) 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аудиту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процессов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компании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963" y="654224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8116" y="120"/>
                </a:moveTo>
                <a:lnTo>
                  <a:pt x="518211" y="120"/>
                </a:lnTo>
                <a:lnTo>
                  <a:pt x="-11" y="518394"/>
                </a:lnTo>
                <a:lnTo>
                  <a:pt x="-11" y="3140878"/>
                </a:lnTo>
                <a:lnTo>
                  <a:pt x="5229842" y="3140878"/>
                </a:lnTo>
                <a:lnTo>
                  <a:pt x="5748116" y="2622731"/>
                </a:lnTo>
                <a:lnTo>
                  <a:pt x="5748116" y="120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9689" y="660154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54734" y="6554050"/>
            <a:ext cx="388810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ФИНАСИРОВАНИЕ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РАБОЧЕГО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МЕСТА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4734" y="6854270"/>
            <a:ext cx="402272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1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ЖДА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383" y="7466903"/>
            <a:ext cx="5212080" cy="2056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3970">
              <a:lnSpc>
                <a:spcPts val="2080"/>
              </a:lnSpc>
              <a:spcBef>
                <a:spcPts val="105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</a:t>
            </a:r>
            <a:endParaRPr sz="1950">
              <a:latin typeface="Calibri"/>
              <a:cs typeface="Calibri"/>
            </a:endParaRPr>
          </a:p>
          <a:p>
            <a:pPr marL="12700" marR="306070">
              <a:lnSpc>
                <a:spcPct val="101000"/>
              </a:lnSpc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рабочего места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коворкинге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срок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месяцев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суммой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более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36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тыс.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рублей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начинающего самозанятого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гражданина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(зарегистрированного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2021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году/начавшего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вести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деятельность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2022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году)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1638" y="6605229"/>
            <a:ext cx="3822700" cy="106743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005205" marR="30480" indent="-967740">
              <a:lnSpc>
                <a:spcPct val="81500"/>
              </a:lnSpc>
              <a:spcBef>
                <a:spcPts val="1290"/>
              </a:spcBef>
              <a:tabLst>
                <a:tab pos="1005205" algn="l"/>
              </a:tabLst>
            </a:pPr>
            <a:r>
              <a:rPr sz="8025" b="1" spc="-7" baseline="-24922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8025" b="1" baseline="-24922" dirty="0">
                <a:solidFill>
                  <a:srgbClr val="E84E22"/>
                </a:solidFill>
                <a:latin typeface="Calibri"/>
                <a:cs typeface="Calibri"/>
              </a:rPr>
              <a:t>2	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22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2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01.06.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098780" y="6583394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321" y="119"/>
                </a:moveTo>
                <a:lnTo>
                  <a:pt x="518069" y="119"/>
                </a:lnTo>
                <a:lnTo>
                  <a:pt x="-331" y="518393"/>
                </a:lnTo>
                <a:lnTo>
                  <a:pt x="-331" y="3140877"/>
                </a:lnTo>
                <a:lnTo>
                  <a:pt x="5230920" y="3140877"/>
                </a:lnTo>
                <a:lnTo>
                  <a:pt x="5749321" y="2622730"/>
                </a:lnTo>
                <a:lnTo>
                  <a:pt x="5749321" y="11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612404" y="6868570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71417" y="8060994"/>
            <a:ext cx="535241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обучение самозанятых работе на </a:t>
            </a:r>
            <a:r>
              <a:rPr sz="1950" spc="-43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23733" y="6723464"/>
            <a:ext cx="3482975" cy="936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0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  МАРКЕТПЛЕЙСАХ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САМОЗАНЯТЫХ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01.05.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5422" y="10024110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2636234"/>
            <a:ext cx="6089650" cy="827532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5598" y="2990139"/>
            <a:ext cx="3855085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АЯ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АЛ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ЬНЫ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ДП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01.03.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0488" y="2778639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1893" y="4112410"/>
            <a:ext cx="5149215" cy="6193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Консультация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вопросу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признания социальным</a:t>
            </a:r>
            <a:endParaRPr sz="1600">
              <a:latin typeface="Calibri"/>
              <a:cs typeface="Calibri"/>
            </a:endParaRPr>
          </a:p>
          <a:p>
            <a:pPr marL="12700" marR="659765" algn="just">
              <a:lnSpc>
                <a:spcPct val="100899"/>
              </a:lnSpc>
              <a:spcBef>
                <a:spcPts val="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предприятием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прием заявления для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включения в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перечень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социальных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предприятий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следующим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категориям:</a:t>
            </a:r>
            <a:endParaRPr sz="1600">
              <a:latin typeface="Calibri"/>
              <a:cs typeface="Calibri"/>
            </a:endParaRPr>
          </a:p>
          <a:p>
            <a:pPr marL="224154" indent="-212090" algn="just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224790" algn="l"/>
              </a:tabLst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обеспечивает</a:t>
            </a:r>
            <a:r>
              <a:rPr sz="1600" spc="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занятость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инвалиды,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endParaRPr sz="1600">
              <a:latin typeface="Calibri"/>
              <a:cs typeface="Calibri"/>
            </a:endParaRPr>
          </a:p>
          <a:p>
            <a:pPr marL="12700" marR="238760">
              <a:lnSpc>
                <a:spcPct val="10120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детских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домов;</a:t>
            </a:r>
            <a:endParaRPr sz="1600">
              <a:latin typeface="Calibri"/>
              <a:cs typeface="Calibri"/>
            </a:endParaRPr>
          </a:p>
          <a:p>
            <a:pPr marL="12700" marR="464184">
              <a:lnSpc>
                <a:spcPts val="1939"/>
              </a:lnSpc>
              <a:spcBef>
                <a:spcPts val="60"/>
              </a:spcBef>
              <a:buAutoNum type="arabicParenR" startAt="2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 обеспечивает</a:t>
            </a:r>
            <a:r>
              <a:rPr sz="1600" spc="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реализацию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товаров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или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услуг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производимых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гражданами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категорий,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как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инвалиды,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endParaRPr sz="1600">
              <a:latin typeface="Calibri"/>
              <a:cs typeface="Calibri"/>
            </a:endParaRPr>
          </a:p>
          <a:p>
            <a:pPr marL="12700" marR="238760">
              <a:lnSpc>
                <a:spcPct val="10120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детских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домов;</a:t>
            </a:r>
            <a:endParaRPr sz="16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15"/>
              </a:spcBef>
              <a:buAutoNum type="arabicParenR" startAt="3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осуществляет</a:t>
            </a:r>
            <a:r>
              <a:rPr sz="1600" spc="4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производству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товаров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(работ,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услуг),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предназначенных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для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инвалиды,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endParaRPr sz="1600">
              <a:latin typeface="Calibri"/>
              <a:cs typeface="Calibri"/>
            </a:endParaRPr>
          </a:p>
          <a:p>
            <a:pPr marL="12700" marR="489584">
              <a:lnSpc>
                <a:spcPct val="100600"/>
              </a:lnSpc>
              <a:spcBef>
                <a:spcPts val="1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детских домов;</a:t>
            </a:r>
            <a:endParaRPr sz="1600">
              <a:latin typeface="Calibri"/>
              <a:cs typeface="Calibri"/>
            </a:endParaRPr>
          </a:p>
          <a:p>
            <a:pPr marL="12700" marR="354965">
              <a:lnSpc>
                <a:spcPct val="101200"/>
              </a:lnSpc>
              <a:buAutoNum type="arabicParenR" startAt="4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осуществляет</a:t>
            </a:r>
            <a:r>
              <a:rPr sz="1600" spc="3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деятельность,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направленную на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достижение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общественно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полезных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целей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60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способствующую</a:t>
            </a:r>
            <a:r>
              <a:rPr sz="1600" spc="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решению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социальных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проблем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общества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 числа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видов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деятельности,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психологи-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педагогические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услуги,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организации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отдыха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досуга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детей,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3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обучению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добровольцев,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культурно-просветительская</a:t>
            </a:r>
            <a:r>
              <a:rPr sz="1600" spc="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3243" y="2636234"/>
            <a:ext cx="5749925" cy="5303520"/>
          </a:xfrm>
          <a:custGeom>
            <a:avLst/>
            <a:gdLst/>
            <a:ahLst/>
            <a:cxnLst/>
            <a:rect l="l" t="t" r="r" b="b"/>
            <a:pathLst>
              <a:path w="5749925" h="5303520">
                <a:moveTo>
                  <a:pt x="5749401" y="219"/>
                </a:moveTo>
                <a:lnTo>
                  <a:pt x="518149" y="219"/>
                </a:lnTo>
                <a:lnTo>
                  <a:pt x="-251" y="875227"/>
                </a:lnTo>
                <a:lnTo>
                  <a:pt x="-251" y="5303478"/>
                </a:lnTo>
                <a:lnTo>
                  <a:pt x="5231000" y="5303478"/>
                </a:lnTo>
                <a:lnTo>
                  <a:pt x="5749401" y="4428470"/>
                </a:lnTo>
                <a:lnTo>
                  <a:pt x="5749401" y="21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45077" y="2870889"/>
            <a:ext cx="42119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25" spc="-7" baseline="-9345" dirty="0">
                <a:solidFill>
                  <a:srgbClr val="E84E22"/>
                </a:solidFill>
              </a:rPr>
              <a:t>25</a:t>
            </a:r>
            <a:r>
              <a:rPr sz="8025" spc="-270" baseline="-9345" dirty="0">
                <a:solidFill>
                  <a:srgbClr val="E84E22"/>
                </a:solidFill>
              </a:rPr>
              <a:t> </a:t>
            </a:r>
            <a:r>
              <a:rPr sz="1950" spc="15" dirty="0"/>
              <a:t>предприятий</a:t>
            </a:r>
            <a:r>
              <a:rPr sz="1950" spc="5" dirty="0"/>
              <a:t> </a:t>
            </a:r>
            <a:r>
              <a:rPr sz="1950" dirty="0"/>
              <a:t>в</a:t>
            </a:r>
            <a:r>
              <a:rPr sz="1950" spc="45" dirty="0"/>
              <a:t> </a:t>
            </a:r>
            <a:r>
              <a:rPr sz="1950" spc="15" dirty="0"/>
              <a:t>выставочно-</a:t>
            </a:r>
            <a:endParaRPr sz="1950"/>
          </a:p>
        </p:txBody>
      </p:sp>
      <p:sp>
        <p:nvSpPr>
          <p:cNvPr id="9" name="object 9"/>
          <p:cNvSpPr txBox="1"/>
          <p:nvPr/>
        </p:nvSpPr>
        <p:spPr>
          <a:xfrm>
            <a:off x="10623026" y="3471329"/>
            <a:ext cx="4800600" cy="26784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34390" marR="31115">
              <a:lnSpc>
                <a:spcPct val="103099"/>
              </a:lnSpc>
              <a:spcBef>
                <a:spcPts val="3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ярмарочных мероприятиях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территории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Федерации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01.03.22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</a:t>
            </a:r>
            <a:r>
              <a:rPr sz="1800" spc="-5" dirty="0">
                <a:latin typeface="Calibri"/>
                <a:cs typeface="Calibri"/>
              </a:rPr>
              <a:t> выставочной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оборудования.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подачи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заявки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</a:t>
            </a:r>
            <a:endParaRPr sz="1800">
              <a:latin typeface="Calibri"/>
              <a:cs typeface="Calibri"/>
            </a:endParaRPr>
          </a:p>
          <a:p>
            <a:pPr marL="12700" marR="1155700">
              <a:lnSpc>
                <a:spcPct val="101099"/>
              </a:lnSpc>
            </a:pPr>
            <a:r>
              <a:rPr sz="1800" spc="-10" dirty="0">
                <a:latin typeface="Calibri"/>
                <a:cs typeface="Calibri"/>
              </a:rPr>
              <a:t>счет/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коммерческое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предложение от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организатора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9880" y="1037055"/>
            <a:ext cx="1494091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33722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3176270"/>
          </a:xfrm>
          <a:custGeom>
            <a:avLst/>
            <a:gdLst/>
            <a:ahLst/>
            <a:cxnLst/>
            <a:rect l="l" t="t" r="r" b="b"/>
            <a:pathLst>
              <a:path w="8901430" h="3176270">
                <a:moveTo>
                  <a:pt x="8900935" y="222"/>
                </a:moveTo>
                <a:lnTo>
                  <a:pt x="518334" y="222"/>
                </a:lnTo>
                <a:lnTo>
                  <a:pt x="-15" y="524211"/>
                </a:lnTo>
                <a:lnTo>
                  <a:pt x="-15" y="3176031"/>
                </a:lnTo>
                <a:lnTo>
                  <a:pt x="8382534" y="3176031"/>
                </a:lnTo>
                <a:lnTo>
                  <a:pt x="8900935" y="2652042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2802056"/>
            <a:ext cx="6668134" cy="918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latin typeface="Calibri"/>
                <a:cs typeface="Calibri"/>
              </a:rPr>
              <a:t>СОФИНАНСИРОВАНИЕ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РЕГИСТРАЦИИ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ТОВАРНОГО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ЗНАКА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ЧЛЕНОВ </a:t>
            </a:r>
            <a:r>
              <a:rPr sz="1950" b="1" spc="-15" dirty="0">
                <a:latin typeface="Calibri"/>
                <a:cs typeface="Calibri"/>
              </a:rPr>
              <a:t>КАМСКОГО </a:t>
            </a:r>
            <a:r>
              <a:rPr sz="1950" b="1" spc="-10" dirty="0">
                <a:latin typeface="Calibri"/>
                <a:cs typeface="Calibri"/>
              </a:rPr>
              <a:t>ИННОВАЦИОННОГО </a:t>
            </a:r>
            <a:r>
              <a:rPr sz="1950" b="1" spc="-5" dirty="0">
                <a:latin typeface="Calibri"/>
                <a:cs typeface="Calibri"/>
              </a:rPr>
              <a:t>ТЕРРИТОРИАЛЬНО- </a:t>
            </a:r>
            <a:r>
              <a:rPr sz="1950" b="1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КЛАСТЕРА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«ИННОКАМ»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281272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26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3932" y="3907513"/>
            <a:ext cx="7004684" cy="152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подбор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классов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Международной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классификации</a:t>
            </a:r>
            <a:endParaRPr sz="1950">
              <a:latin typeface="Calibri"/>
              <a:cs typeface="Calibri"/>
            </a:endParaRPr>
          </a:p>
          <a:p>
            <a:pPr marL="12700" marR="753745">
              <a:lnSpc>
                <a:spcPct val="101000"/>
              </a:lnSpc>
              <a:spcBef>
                <a:spcPts val="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услуг,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проведение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проверки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обозначения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уникальность,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отчета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об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охранноспособности,</a:t>
            </a:r>
            <a:endParaRPr sz="1950">
              <a:latin typeface="Calibri"/>
              <a:cs typeface="Calibri"/>
            </a:endParaRPr>
          </a:p>
          <a:p>
            <a:pPr marL="12700" marR="37465">
              <a:lnSpc>
                <a:spcPct val="101000"/>
              </a:lnSpc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составление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всей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необходимой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направление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ее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ФИПС,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сопровождение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на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этапе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экспертизы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4495" y="2546318"/>
            <a:ext cx="8900160" cy="3142615"/>
          </a:xfrm>
          <a:custGeom>
            <a:avLst/>
            <a:gdLst/>
            <a:ahLst/>
            <a:cxnLst/>
            <a:rect l="l" t="t" r="r" b="b"/>
            <a:pathLst>
              <a:path w="8900160" h="3142615">
                <a:moveTo>
                  <a:pt x="8899172" y="221"/>
                </a:moveTo>
                <a:lnTo>
                  <a:pt x="518019" y="221"/>
                </a:lnTo>
                <a:lnTo>
                  <a:pt x="-254" y="518749"/>
                </a:lnTo>
                <a:lnTo>
                  <a:pt x="-254" y="3142503"/>
                </a:lnTo>
                <a:lnTo>
                  <a:pt x="8380898" y="3142503"/>
                </a:lnTo>
                <a:lnTo>
                  <a:pt x="8899172" y="2624102"/>
                </a:lnTo>
                <a:lnTo>
                  <a:pt x="8899172" y="221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31555" y="287736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27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41199" y="2640517"/>
            <a:ext cx="6188075" cy="151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0175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УЧАСТИЯ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ВЫСТАВОЧНО-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ЯРМАРОЧНЫХ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МЕРОПРИЯТИЯХ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ТЕРРИТОРИИ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19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ЗА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РУБЕЖОМ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4238" y="4422282"/>
            <a:ext cx="727519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застройки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выставочной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российских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международных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выставок.</a:t>
            </a:r>
            <a:endParaRPr sz="1800">
              <a:latin typeface="Calibri"/>
              <a:cs typeface="Calibri"/>
            </a:endParaRPr>
          </a:p>
          <a:p>
            <a:pPr marL="12700" marR="1261745">
              <a:lnSpc>
                <a:spcPct val="101099"/>
              </a:lnSpc>
            </a:pPr>
            <a:r>
              <a:rPr sz="1800" spc="-5" dirty="0">
                <a:latin typeface="Calibri"/>
                <a:cs typeface="Calibri"/>
              </a:rPr>
              <a:t>Перелеты,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проживание,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питание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трансферов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оплачиваются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предпринимателем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52304" y="6178010"/>
            <a:ext cx="8900160" cy="3141345"/>
          </a:xfrm>
          <a:custGeom>
            <a:avLst/>
            <a:gdLst/>
            <a:ahLst/>
            <a:cxnLst/>
            <a:rect l="l" t="t" r="r" b="b"/>
            <a:pathLst>
              <a:path w="8900160" h="3141345">
                <a:moveTo>
                  <a:pt x="8899173" y="129"/>
                </a:moveTo>
                <a:lnTo>
                  <a:pt x="518019" y="129"/>
                </a:lnTo>
                <a:lnTo>
                  <a:pt x="-254" y="518403"/>
                </a:lnTo>
                <a:lnTo>
                  <a:pt x="-254" y="3140887"/>
                </a:lnTo>
                <a:lnTo>
                  <a:pt x="8380899" y="3140887"/>
                </a:lnTo>
                <a:lnTo>
                  <a:pt x="8899173" y="2622740"/>
                </a:lnTo>
                <a:lnTo>
                  <a:pt x="8899173" y="129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95288" y="658300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29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96169" y="6269958"/>
            <a:ext cx="618807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ПРОВЕДЕНИЯ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МАРКЕТИНГОВОГО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ИССЛЕДОВАНИЯ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9208" y="7762297"/>
            <a:ext cx="7439659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классификацию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анализ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ситуации на рынке: ценах, конкурентах,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пользователях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других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235202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1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0" dirty="0">
                <a:solidFill>
                  <a:srgbClr val="FFFFFF"/>
                </a:solidFill>
              </a:rPr>
              <a:t>ЧЛЕНОВ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КЛАСТЕРОВ</a:t>
            </a:r>
            <a:endParaRPr sz="4950"/>
          </a:p>
        </p:txBody>
      </p:sp>
      <p:sp>
        <p:nvSpPr>
          <p:cNvPr id="18" name="object 18"/>
          <p:cNvSpPr/>
          <p:nvPr/>
        </p:nvSpPr>
        <p:spPr>
          <a:xfrm>
            <a:off x="586740" y="6178010"/>
            <a:ext cx="8901430" cy="3141345"/>
          </a:xfrm>
          <a:custGeom>
            <a:avLst/>
            <a:gdLst/>
            <a:ahLst/>
            <a:cxnLst/>
            <a:rect l="l" t="t" r="r" b="b"/>
            <a:pathLst>
              <a:path w="8901430" h="3141345">
                <a:moveTo>
                  <a:pt x="8900936" y="129"/>
                </a:moveTo>
                <a:lnTo>
                  <a:pt x="518335" y="129"/>
                </a:lnTo>
                <a:lnTo>
                  <a:pt x="-14" y="518403"/>
                </a:lnTo>
                <a:lnTo>
                  <a:pt x="-14" y="3140887"/>
                </a:lnTo>
                <a:lnTo>
                  <a:pt x="8382535" y="3140887"/>
                </a:lnTo>
                <a:lnTo>
                  <a:pt x="8900936" y="2622740"/>
                </a:lnTo>
                <a:lnTo>
                  <a:pt x="8900936" y="12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18907" y="6280372"/>
            <a:ext cx="626364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ПОДГОТОВКИ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БИЗНЕС-ПЛАНОВ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ТЕХНИКО-ЭКОНОМИЧЕСКИХ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ОБОСНОВАНИЙ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1691" y="7775632"/>
            <a:ext cx="731647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подготовку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бизнес-плана, </a:t>
            </a:r>
            <a:r>
              <a:rPr sz="1800" spc="-10" dirty="0">
                <a:latin typeface="Calibri"/>
                <a:cs typeface="Calibri"/>
              </a:rPr>
              <a:t>технико-экономического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обоснования,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финансовой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модели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планирующегося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реализации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0692" y="658300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28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8452" y="4084034"/>
            <a:ext cx="5760720" cy="3141345"/>
          </a:xfrm>
          <a:custGeom>
            <a:avLst/>
            <a:gdLst/>
            <a:ahLst/>
            <a:cxnLst/>
            <a:rect l="l" t="t" r="r" b="b"/>
            <a:pathLst>
              <a:path w="5760720" h="3141345">
                <a:moveTo>
                  <a:pt x="5759955" y="182"/>
                </a:moveTo>
                <a:lnTo>
                  <a:pt x="518290" y="182"/>
                </a:lnTo>
                <a:lnTo>
                  <a:pt x="-110" y="518456"/>
                </a:lnTo>
                <a:lnTo>
                  <a:pt x="-110" y="3140940"/>
                </a:lnTo>
                <a:lnTo>
                  <a:pt x="5241554" y="3140940"/>
                </a:lnTo>
                <a:lnTo>
                  <a:pt x="5759955" y="2622793"/>
                </a:lnTo>
                <a:lnTo>
                  <a:pt x="5759955" y="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75940" y="4389390"/>
            <a:ext cx="40741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5000" y="4258329"/>
            <a:ext cx="325691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spc="-95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778" y="5283320"/>
            <a:ext cx="4986655" cy="1224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1904" y="4084034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59" y="182"/>
                </a:moveTo>
                <a:lnTo>
                  <a:pt x="518004" y="182"/>
                </a:lnTo>
                <a:lnTo>
                  <a:pt x="-269" y="518456"/>
                </a:lnTo>
                <a:lnTo>
                  <a:pt x="-269" y="3140940"/>
                </a:lnTo>
                <a:lnTo>
                  <a:pt x="5229585" y="3140940"/>
                </a:lnTo>
                <a:lnTo>
                  <a:pt x="5747859" y="2622793"/>
                </a:lnTo>
                <a:lnTo>
                  <a:pt x="5747859" y="182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33907" y="4224548"/>
            <a:ext cx="4023360" cy="936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ПРОВЕДЕНИЯ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ПАТЕНТНОГО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ИССЛЕДОВАНИЯ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01.10.22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75589" y="4222719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spc="-5" dirty="0">
                <a:solidFill>
                  <a:srgbClr val="E84E22"/>
                </a:solidFill>
              </a:rPr>
              <a:t>31</a:t>
            </a:r>
            <a:endParaRPr sz="5350"/>
          </a:p>
        </p:txBody>
      </p:sp>
      <p:sp>
        <p:nvSpPr>
          <p:cNvPr id="9" name="object 9"/>
          <p:cNvSpPr txBox="1"/>
          <p:nvPr/>
        </p:nvSpPr>
        <p:spPr>
          <a:xfrm>
            <a:off x="10990302" y="5212074"/>
            <a:ext cx="533019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оценку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значимости изобретений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МСП, анализ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технического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уровня,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оценка патентоспособности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объекта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интеллектуальной деятельности,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проверка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патентной</a:t>
            </a:r>
            <a:r>
              <a:rPr sz="19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чистоты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анализ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конкурентоспособности</a:t>
            </a:r>
            <a:r>
              <a:rPr sz="19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57386" y="1602064"/>
            <a:ext cx="1235202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0" dirty="0">
                <a:solidFill>
                  <a:srgbClr val="FFFFFF"/>
                </a:solidFill>
                <a:latin typeface="Calibri"/>
                <a:cs typeface="Calibri"/>
              </a:rPr>
              <a:t>ЧЛЕНОВ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КЛАСТЕРОВ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6528" y="3333055"/>
            <a:ext cx="2923540" cy="9779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950" b="1" spc="-10" dirty="0">
                <a:latin typeface="Calibri"/>
                <a:cs typeface="Calibri"/>
              </a:rPr>
              <a:t>ОБУЧЕНИЕ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510"/>
              </a:lnSpc>
              <a:spcBef>
                <a:spcPts val="85"/>
              </a:spcBef>
            </a:pPr>
            <a:r>
              <a:rPr sz="1950" b="1" spc="-15" dirty="0">
                <a:latin typeface="Calibri"/>
                <a:cs typeface="Calibri"/>
              </a:rPr>
              <a:t>ВНЕШНЕЭКОНОМИЧЕСКОЙ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ДЕЯТ</a:t>
            </a:r>
            <a:r>
              <a:rPr sz="1950" b="1" spc="-20" dirty="0">
                <a:latin typeface="Calibri"/>
                <a:cs typeface="Calibri"/>
              </a:rPr>
              <a:t>Е</a:t>
            </a:r>
            <a:r>
              <a:rPr sz="1950" b="1" spc="-10" dirty="0">
                <a:latin typeface="Calibri"/>
                <a:cs typeface="Calibri"/>
              </a:rPr>
              <a:t>Л</a:t>
            </a:r>
            <a:r>
              <a:rPr sz="1950" b="1" spc="-5" dirty="0">
                <a:latin typeface="Calibri"/>
                <a:cs typeface="Calibri"/>
              </a:rPr>
              <a:t>Ь</a:t>
            </a:r>
            <a:r>
              <a:rPr sz="1950" b="1" spc="-15" dirty="0">
                <a:latin typeface="Calibri"/>
                <a:cs typeface="Calibri"/>
              </a:rPr>
              <a:t>НО</a:t>
            </a:r>
            <a:r>
              <a:rPr sz="1950" b="1" spc="-5" dirty="0">
                <a:latin typeface="Calibri"/>
                <a:cs typeface="Calibri"/>
              </a:rPr>
              <a:t>СТ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37" y="4351925"/>
            <a:ext cx="506857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5" dirty="0">
                <a:latin typeface="Calibri"/>
                <a:cs typeface="Calibri"/>
              </a:rPr>
              <a:t>семинары </a:t>
            </a:r>
            <a:r>
              <a:rPr sz="1950" dirty="0">
                <a:latin typeface="Calibri"/>
                <a:cs typeface="Calibri"/>
              </a:rPr>
              <a:t>на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внешнеэкономическую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тематику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программе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Школы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экспорта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Российского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экспортного</a:t>
            </a:r>
            <a:endParaRPr sz="1950">
              <a:latin typeface="Calibri"/>
              <a:cs typeface="Calibri"/>
            </a:endParaRPr>
          </a:p>
          <a:p>
            <a:pPr marL="12700" marR="180340">
              <a:lnSpc>
                <a:spcPct val="101000"/>
              </a:lnSpc>
            </a:pPr>
            <a:r>
              <a:rPr sz="1950" dirty="0">
                <a:latin typeface="Calibri"/>
                <a:cs typeface="Calibri"/>
              </a:rPr>
              <a:t>центра.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Семинары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подробно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охватывают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весь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жизненный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цикл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экспортного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проекта.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609340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5" dirty="0">
                <a:latin typeface="Calibri"/>
                <a:cs typeface="Calibri"/>
              </a:rPr>
              <a:t>СОФ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dirty="0">
                <a:latin typeface="Calibri"/>
                <a:cs typeface="Calibri"/>
              </a:rPr>
              <a:t>НАН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5" dirty="0">
                <a:latin typeface="Calibri"/>
                <a:cs typeface="Calibri"/>
              </a:rPr>
              <a:t>РО</a:t>
            </a:r>
            <a:r>
              <a:rPr sz="1950" b="1" spc="-30" dirty="0">
                <a:latin typeface="Calibri"/>
                <a:cs typeface="Calibri"/>
              </a:rPr>
              <a:t>В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10" dirty="0">
                <a:latin typeface="Calibri"/>
                <a:cs typeface="Calibri"/>
              </a:rPr>
              <a:t>Н</a:t>
            </a:r>
            <a:r>
              <a:rPr sz="1950" b="1" dirty="0">
                <a:latin typeface="Calibri"/>
                <a:cs typeface="Calibri"/>
              </a:rPr>
              <a:t>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З</a:t>
            </a:r>
            <a:r>
              <a:rPr sz="1950" b="1" spc="-130" dirty="0">
                <a:latin typeface="Calibri"/>
                <a:cs typeface="Calibri"/>
              </a:rPr>
              <a:t>А</a:t>
            </a:r>
            <a:r>
              <a:rPr sz="1950" b="1" spc="-5" dirty="0">
                <a:latin typeface="Calibri"/>
                <a:cs typeface="Calibri"/>
              </a:rPr>
              <a:t>Т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spc="-130" dirty="0">
                <a:latin typeface="Calibri"/>
                <a:cs typeface="Calibri"/>
              </a:rPr>
              <a:t>А</a:t>
            </a:r>
            <a:r>
              <a:rPr sz="1950" b="1" dirty="0">
                <a:latin typeface="Calibri"/>
                <a:cs typeface="Calibri"/>
              </a:rPr>
              <a:t>Т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НА  </a:t>
            </a:r>
            <a:r>
              <a:rPr sz="1950" b="1" spc="-10" dirty="0">
                <a:latin typeface="Calibri"/>
                <a:cs typeface="Calibri"/>
              </a:rPr>
              <a:t>МЕЖДУНАРОДНУЮ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5" dirty="0">
                <a:latin typeface="Calibri"/>
                <a:cs typeface="Calibri"/>
              </a:rPr>
              <a:t>СЕРТИФИКАЦИЮ</a:t>
            </a:r>
            <a:r>
              <a:rPr sz="1950" b="1" spc="-2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4884420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до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80%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затрат,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но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не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более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1</a:t>
            </a:r>
            <a:r>
              <a:rPr sz="1950" spc="-5" dirty="0">
                <a:latin typeface="Calibri"/>
                <a:cs typeface="Calibri"/>
              </a:rPr>
              <a:t> млн.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на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компанию.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50857" y="3348803"/>
            <a:ext cx="263017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ПОИСК </a:t>
            </a:r>
            <a:r>
              <a:rPr sz="1950" b="1" spc="-10" dirty="0">
                <a:latin typeface="Calibri"/>
                <a:cs typeface="Calibri"/>
              </a:rPr>
              <a:t>ЗАРУБЕЖНОГО 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30" dirty="0">
                <a:latin typeface="Calibri"/>
                <a:cs typeface="Calibri"/>
              </a:rPr>
              <a:t>КОНТРАГЕНТА</a:t>
            </a:r>
            <a:r>
              <a:rPr sz="1950" b="1" spc="-6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06670" y="4310143"/>
            <a:ext cx="53994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3610" algn="l"/>
                <a:tab pos="2204085" algn="l"/>
                <a:tab pos="2586355" algn="l"/>
                <a:tab pos="3331845" algn="l"/>
                <a:tab pos="4208145" algn="l"/>
                <a:tab pos="4604385" algn="l"/>
              </a:tabLst>
            </a:pPr>
            <a:r>
              <a:rPr sz="1950" spc="-1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сл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га	вкл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ча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	в	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	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15" dirty="0">
                <a:latin typeface="Calibri"/>
                <a:cs typeface="Calibri"/>
              </a:rPr>
              <a:t>ис</a:t>
            </a:r>
            <a:r>
              <a:rPr sz="1950" dirty="0">
                <a:latin typeface="Calibri"/>
                <a:cs typeface="Calibri"/>
              </a:rPr>
              <a:t>к	и	п</a:t>
            </a:r>
            <a:r>
              <a:rPr sz="1950" spc="-60" dirty="0">
                <a:latin typeface="Calibri"/>
                <a:cs typeface="Calibri"/>
              </a:rPr>
              <a:t>о</a:t>
            </a:r>
            <a:r>
              <a:rPr sz="1950" spc="-25" dirty="0">
                <a:latin typeface="Calibri"/>
                <a:cs typeface="Calibri"/>
              </a:rPr>
              <a:t>д</a:t>
            </a:r>
            <a:r>
              <a:rPr sz="1950" dirty="0">
                <a:latin typeface="Calibri"/>
                <a:cs typeface="Calibri"/>
              </a:rPr>
              <a:t>б</a:t>
            </a:r>
            <a:r>
              <a:rPr sz="1950" spc="-10" dirty="0">
                <a:latin typeface="Calibri"/>
                <a:cs typeface="Calibri"/>
              </a:rPr>
              <a:t>о</a:t>
            </a:r>
            <a:r>
              <a:rPr sz="1950" dirty="0">
                <a:latin typeface="Calibri"/>
                <a:cs typeface="Calibri"/>
              </a:rPr>
              <a:t>р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06670" y="4607036"/>
            <a:ext cx="5399405" cy="6623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953895" algn="l"/>
                <a:tab pos="3696335" algn="l"/>
              </a:tabLst>
            </a:pPr>
            <a:r>
              <a:rPr sz="1950" spc="-10" dirty="0">
                <a:latin typeface="Calibri"/>
                <a:cs typeface="Calibri"/>
              </a:rPr>
              <a:t>иностранного	покупателя,	сопровождение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1842770" algn="l"/>
                <a:tab pos="3132455" algn="l"/>
                <a:tab pos="4991735" algn="l"/>
              </a:tabLst>
            </a:pPr>
            <a:r>
              <a:rPr sz="1950" dirty="0">
                <a:latin typeface="Calibri"/>
                <a:cs typeface="Calibri"/>
              </a:rPr>
              <a:t>пере</a:t>
            </a:r>
            <a:r>
              <a:rPr sz="1950" spc="-35" dirty="0">
                <a:latin typeface="Calibri"/>
                <a:cs typeface="Calibri"/>
              </a:rPr>
              <a:t>г</a:t>
            </a:r>
            <a:r>
              <a:rPr sz="1950" spc="-5" dirty="0">
                <a:latin typeface="Calibri"/>
                <a:cs typeface="Calibri"/>
              </a:rPr>
              <a:t>ов</a:t>
            </a:r>
            <a:r>
              <a:rPr sz="1950" spc="-15" dirty="0">
                <a:latin typeface="Calibri"/>
                <a:cs typeface="Calibri"/>
              </a:rPr>
              <a:t>о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5" dirty="0">
                <a:latin typeface="Calibri"/>
                <a:cs typeface="Calibri"/>
              </a:rPr>
              <a:t>н</a:t>
            </a:r>
            <a:r>
              <a:rPr sz="1950" spc="-5" dirty="0">
                <a:latin typeface="Calibri"/>
                <a:cs typeface="Calibri"/>
              </a:rPr>
              <a:t>о</a:t>
            </a:r>
            <a:r>
              <a:rPr sz="1950" spc="-45" dirty="0">
                <a:latin typeface="Calibri"/>
                <a:cs typeface="Calibri"/>
              </a:rPr>
              <a:t>г</a:t>
            </a:r>
            <a:r>
              <a:rPr sz="1950" dirty="0">
                <a:latin typeface="Calibri"/>
                <a:cs typeface="Calibri"/>
              </a:rPr>
              <a:t>о	п</a:t>
            </a:r>
            <a:r>
              <a:rPr sz="1950" spc="-10" dirty="0">
                <a:latin typeface="Calibri"/>
                <a:cs typeface="Calibri"/>
              </a:rPr>
              <a:t>р</a:t>
            </a:r>
            <a:r>
              <a:rPr sz="1950" spc="-15" dirty="0">
                <a:latin typeface="Calibri"/>
                <a:cs typeface="Calibri"/>
              </a:rPr>
              <a:t>о</a:t>
            </a:r>
            <a:r>
              <a:rPr sz="1950" spc="-20" dirty="0">
                <a:latin typeface="Calibri"/>
                <a:cs typeface="Calibri"/>
              </a:rPr>
              <a:t>ц</a:t>
            </a:r>
            <a:r>
              <a:rPr sz="1950" dirty="0">
                <a:latin typeface="Calibri"/>
                <a:cs typeface="Calibri"/>
              </a:rPr>
              <a:t>е</a:t>
            </a:r>
            <a:r>
              <a:rPr sz="1950" spc="-15" dirty="0">
                <a:latin typeface="Calibri"/>
                <a:cs typeface="Calibri"/>
              </a:rPr>
              <a:t>с</a:t>
            </a:r>
            <a:r>
              <a:rPr sz="1950" dirty="0">
                <a:latin typeface="Calibri"/>
                <a:cs typeface="Calibri"/>
              </a:rPr>
              <a:t>са,	</a:t>
            </a:r>
            <a:r>
              <a:rPr sz="1950" spc="5" dirty="0">
                <a:latin typeface="Calibri"/>
                <a:cs typeface="Calibri"/>
              </a:rPr>
              <a:t>ф</a:t>
            </a:r>
            <a:r>
              <a:rPr sz="1950" spc="-10" dirty="0">
                <a:latin typeface="Calibri"/>
                <a:cs typeface="Calibri"/>
              </a:rPr>
              <a:t>о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0" dirty="0">
                <a:latin typeface="Calibri"/>
                <a:cs typeface="Calibri"/>
              </a:rPr>
              <a:t>ми</a:t>
            </a:r>
            <a:r>
              <a:rPr sz="1950" spc="-5" dirty="0">
                <a:latin typeface="Calibri"/>
                <a:cs typeface="Calibri"/>
              </a:rPr>
              <a:t>ров</a:t>
            </a:r>
            <a:r>
              <a:rPr sz="1950" spc="-15" dirty="0">
                <a:latin typeface="Calibri"/>
                <a:cs typeface="Calibri"/>
              </a:rPr>
              <a:t>а</a:t>
            </a:r>
            <a:r>
              <a:rPr sz="1950" dirty="0">
                <a:latin typeface="Calibri"/>
                <a:cs typeface="Calibri"/>
              </a:rPr>
              <a:t>н</a:t>
            </a:r>
            <a:r>
              <a:rPr sz="1950" spc="-10" dirty="0">
                <a:latin typeface="Calibri"/>
                <a:cs typeface="Calibri"/>
              </a:rPr>
              <a:t>и</a:t>
            </a:r>
            <a:r>
              <a:rPr sz="1950" dirty="0">
                <a:latin typeface="Calibri"/>
                <a:cs typeface="Calibri"/>
              </a:rPr>
              <a:t>е	</a:t>
            </a:r>
            <a:r>
              <a:rPr sz="1950" spc="-5" dirty="0">
                <a:latin typeface="Calibri"/>
                <a:cs typeface="Calibri"/>
              </a:rPr>
              <a:t>или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06670" y="5264524"/>
            <a:ext cx="476758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latin typeface="Calibri"/>
                <a:cs typeface="Calibri"/>
              </a:rPr>
              <a:t>актуализацию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коммерческого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предложения.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85604" y="654986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81" y="120"/>
                </a:moveTo>
                <a:lnTo>
                  <a:pt x="518026" y="120"/>
                </a:lnTo>
                <a:lnTo>
                  <a:pt x="-247" y="518394"/>
                </a:lnTo>
                <a:lnTo>
                  <a:pt x="-247" y="3140877"/>
                </a:lnTo>
                <a:lnTo>
                  <a:pt x="5229607" y="3140877"/>
                </a:lnTo>
                <a:lnTo>
                  <a:pt x="5747881" y="2622731"/>
                </a:lnTo>
                <a:lnTo>
                  <a:pt x="5747881" y="120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887842" y="6656790"/>
            <a:ext cx="5547360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36</a:t>
            </a:r>
            <a:endParaRPr sz="5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5"/>
              </a:spcBef>
              <a:tabLst>
                <a:tab pos="1012190" algn="l"/>
                <a:tab pos="2339340" algn="l"/>
                <a:tab pos="2793365" algn="l"/>
                <a:tab pos="3607435" algn="l"/>
                <a:tab pos="5282565" algn="l"/>
              </a:tabLst>
            </a:pPr>
            <a:r>
              <a:rPr sz="1950" spc="-110" dirty="0">
                <a:latin typeface="Calibri"/>
                <a:cs typeface="Calibri"/>
              </a:rPr>
              <a:t>У</a:t>
            </a:r>
            <a:r>
              <a:rPr sz="1950" dirty="0">
                <a:latin typeface="Calibri"/>
                <a:cs typeface="Calibri"/>
              </a:rPr>
              <a:t>слу</a:t>
            </a:r>
            <a:r>
              <a:rPr sz="1950" spc="-20" dirty="0">
                <a:latin typeface="Calibri"/>
                <a:cs typeface="Calibri"/>
              </a:rPr>
              <a:t>г</a:t>
            </a:r>
            <a:r>
              <a:rPr sz="1950" dirty="0">
                <a:latin typeface="Calibri"/>
                <a:cs typeface="Calibri"/>
              </a:rPr>
              <a:t>а	вкл</a:t>
            </a:r>
            <a:r>
              <a:rPr sz="1950" spc="-10" dirty="0">
                <a:latin typeface="Calibri"/>
                <a:cs typeface="Calibri"/>
              </a:rPr>
              <a:t>ю</a:t>
            </a:r>
            <a:r>
              <a:rPr sz="1950" dirty="0">
                <a:latin typeface="Calibri"/>
                <a:cs typeface="Calibri"/>
              </a:rPr>
              <a:t>ч</a:t>
            </a:r>
            <a:r>
              <a:rPr sz="1950" spc="-10" dirty="0">
                <a:latin typeface="Calibri"/>
                <a:cs typeface="Calibri"/>
              </a:rPr>
              <a:t>а</a:t>
            </a:r>
            <a:r>
              <a:rPr sz="1950" spc="-15" dirty="0">
                <a:latin typeface="Calibri"/>
                <a:cs typeface="Calibri"/>
              </a:rPr>
              <a:t>е</a:t>
            </a:r>
            <a:r>
              <a:rPr sz="1950" dirty="0">
                <a:latin typeface="Calibri"/>
                <a:cs typeface="Calibri"/>
              </a:rPr>
              <a:t>т	в	себя	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0" dirty="0">
                <a:latin typeface="Calibri"/>
                <a:cs typeface="Calibri"/>
              </a:rPr>
              <a:t>а</a:t>
            </a:r>
            <a:r>
              <a:rPr sz="1950" dirty="0">
                <a:latin typeface="Calibri"/>
                <a:cs typeface="Calibri"/>
              </a:rPr>
              <a:t>зм</a:t>
            </a:r>
            <a:r>
              <a:rPr sz="1950" spc="-20" dirty="0">
                <a:latin typeface="Calibri"/>
                <a:cs typeface="Calibri"/>
              </a:rPr>
              <a:t>е</a:t>
            </a:r>
            <a:r>
              <a:rPr sz="1950" spc="-15" dirty="0">
                <a:latin typeface="Calibri"/>
                <a:cs typeface="Calibri"/>
              </a:rPr>
              <a:t>щ</a:t>
            </a:r>
            <a:r>
              <a:rPr sz="1950" dirty="0">
                <a:latin typeface="Calibri"/>
                <a:cs typeface="Calibri"/>
              </a:rPr>
              <a:t>ен</a:t>
            </a:r>
            <a:r>
              <a:rPr sz="1950" spc="-5" dirty="0">
                <a:latin typeface="Calibri"/>
                <a:cs typeface="Calibri"/>
              </a:rPr>
              <a:t>и</a:t>
            </a:r>
            <a:r>
              <a:rPr sz="1950" dirty="0">
                <a:latin typeface="Calibri"/>
                <a:cs typeface="Calibri"/>
              </a:rPr>
              <a:t>е	</a:t>
            </a:r>
            <a:r>
              <a:rPr sz="1950" spc="-5" dirty="0">
                <a:latin typeface="Calibri"/>
                <a:cs typeface="Calibri"/>
              </a:rPr>
              <a:t>на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87842" y="8078672"/>
            <a:ext cx="5547360" cy="98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950" spc="-5" dirty="0">
                <a:latin typeface="Calibri"/>
                <a:cs typeface="Calibri"/>
              </a:rPr>
              <a:t>маркетплейсах,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обучение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работе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на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них,</a:t>
            </a:r>
            <a:r>
              <a:rPr sz="1950" dirty="0">
                <a:latin typeface="Calibri"/>
                <a:cs typeface="Calibri"/>
              </a:rPr>
              <a:t> а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также </a:t>
            </a:r>
            <a:r>
              <a:rPr sz="1950" spc="-5" dirty="0">
                <a:latin typeface="Calibri"/>
                <a:cs typeface="Calibri"/>
              </a:rPr>
              <a:t> сопровождение</a:t>
            </a:r>
            <a:r>
              <a:rPr sz="1950" dirty="0">
                <a:latin typeface="Calibri"/>
                <a:cs typeface="Calibri"/>
              </a:rPr>
              <a:t> в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течение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времени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размещения. 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(Alibaba,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Satu.kz,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Epinduo,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леснойресурс.рф).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6411" y="6598634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569" y="119"/>
                </a:moveTo>
                <a:lnTo>
                  <a:pt x="518317" y="119"/>
                </a:lnTo>
                <a:lnTo>
                  <a:pt x="-83" y="518646"/>
                </a:lnTo>
                <a:lnTo>
                  <a:pt x="-83" y="3142400"/>
                </a:lnTo>
                <a:lnTo>
                  <a:pt x="5231168" y="3142400"/>
                </a:lnTo>
                <a:lnTo>
                  <a:pt x="5749569" y="2623999"/>
                </a:lnTo>
                <a:lnTo>
                  <a:pt x="5749569" y="119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03606" y="658516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35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4348" y="7603704"/>
            <a:ext cx="5319395" cy="97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6900"/>
              </a:lnSpc>
              <a:spcBef>
                <a:spcPts val="9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проведение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правовой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экспертизы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контракта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экспортного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контракта.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68533" y="6766135"/>
            <a:ext cx="15868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20" dirty="0">
                <a:latin typeface="Calibri"/>
                <a:cs typeface="Calibri"/>
              </a:rPr>
              <a:t>ЭКСПОРТНОГО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3227" y="6747237"/>
            <a:ext cx="229616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spc="-10" dirty="0">
                <a:latin typeface="Calibri"/>
                <a:cs typeface="Calibri"/>
              </a:rPr>
              <a:t>СОПРОВОЖДЕНИЕ 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45" dirty="0">
                <a:latin typeface="Calibri"/>
                <a:cs typeface="Calibri"/>
              </a:rPr>
              <a:t>К</a:t>
            </a:r>
            <a:r>
              <a:rPr sz="1950" b="1" spc="-5" dirty="0">
                <a:latin typeface="Calibri"/>
                <a:cs typeface="Calibri"/>
              </a:rPr>
              <a:t>ОНТ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20" dirty="0">
                <a:latin typeface="Calibri"/>
                <a:cs typeface="Calibri"/>
              </a:rPr>
              <a:t>К</a:t>
            </a:r>
            <a:r>
              <a:rPr sz="1950" b="1" spc="-145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09170" y="6635988"/>
            <a:ext cx="212280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spc="-15" dirty="0">
                <a:latin typeface="Calibri"/>
                <a:cs typeface="Calibri"/>
              </a:rPr>
              <a:t>РАЗМЕЩЕНИЕ </a:t>
            </a:r>
            <a:r>
              <a:rPr sz="1950" b="1" spc="-1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М</a:t>
            </a:r>
            <a:r>
              <a:rPr sz="1950" b="1" spc="-15" dirty="0">
                <a:latin typeface="Calibri"/>
                <a:cs typeface="Calibri"/>
              </a:rPr>
              <a:t>Е</a:t>
            </a:r>
            <a:r>
              <a:rPr sz="1950" b="1" spc="5" dirty="0">
                <a:latin typeface="Calibri"/>
                <a:cs typeface="Calibri"/>
              </a:rPr>
              <a:t>Ж</a:t>
            </a:r>
            <a:r>
              <a:rPr sz="1950" b="1" spc="-45" dirty="0">
                <a:latin typeface="Calibri"/>
                <a:cs typeface="Calibri"/>
              </a:rPr>
              <a:t>Д</a:t>
            </a:r>
            <a:r>
              <a:rPr sz="1950" b="1" spc="-15" dirty="0">
                <a:latin typeface="Calibri"/>
                <a:cs typeface="Calibri"/>
              </a:rPr>
              <a:t>У</a:t>
            </a:r>
            <a:r>
              <a:rPr sz="1950" b="1" dirty="0">
                <a:latin typeface="Calibri"/>
                <a:cs typeface="Calibri"/>
              </a:rPr>
              <a:t>НАР</a:t>
            </a:r>
            <a:r>
              <a:rPr sz="1950" b="1" spc="-70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Д</a:t>
            </a:r>
            <a:r>
              <a:rPr sz="1950" b="1" dirty="0">
                <a:latin typeface="Calibri"/>
                <a:cs typeface="Calibri"/>
              </a:rPr>
              <a:t>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59119" y="6635988"/>
            <a:ext cx="163512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1115">
              <a:lnSpc>
                <a:spcPct val="1067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НА  </a:t>
            </a:r>
            <a:r>
              <a:rPr sz="1950" b="1" spc="-60" dirty="0">
                <a:latin typeface="Calibri"/>
                <a:cs typeface="Calibri"/>
              </a:rPr>
              <a:t>Э</a:t>
            </a:r>
            <a:r>
              <a:rPr sz="1950" b="1" spc="-10" dirty="0">
                <a:latin typeface="Calibri"/>
                <a:cs typeface="Calibri"/>
              </a:rPr>
              <a:t>Л</a:t>
            </a:r>
            <a:r>
              <a:rPr sz="1950" b="1" dirty="0">
                <a:latin typeface="Calibri"/>
                <a:cs typeface="Calibri"/>
              </a:rPr>
              <a:t>Е</a:t>
            </a:r>
            <a:r>
              <a:rPr sz="1950" b="1" spc="-20" dirty="0">
                <a:latin typeface="Calibri"/>
                <a:cs typeface="Calibri"/>
              </a:rPr>
              <a:t>К</a:t>
            </a:r>
            <a:r>
              <a:rPr sz="1950" b="1" spc="-5" dirty="0">
                <a:latin typeface="Calibri"/>
                <a:cs typeface="Calibri"/>
              </a:rPr>
              <a:t>ТР</a:t>
            </a:r>
            <a:r>
              <a:rPr sz="1950" b="1" spc="-20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Н</a:t>
            </a:r>
            <a:r>
              <a:rPr sz="1950" b="1" dirty="0">
                <a:latin typeface="Calibri"/>
                <a:cs typeface="Calibri"/>
              </a:rPr>
              <a:t>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09170" y="7290377"/>
            <a:ext cx="250825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latin typeface="Calibri"/>
                <a:cs typeface="Calibri"/>
              </a:rPr>
              <a:t>П</a:t>
            </a:r>
            <a:r>
              <a:rPr sz="1950" b="1" spc="5" dirty="0">
                <a:latin typeface="Calibri"/>
                <a:cs typeface="Calibri"/>
              </a:rPr>
              <a:t>Л</a:t>
            </a:r>
            <a:r>
              <a:rPr sz="1950" b="1" spc="-5" dirty="0">
                <a:latin typeface="Calibri"/>
                <a:cs typeface="Calibri"/>
              </a:rPr>
              <a:t>ОЩАДК</a:t>
            </a:r>
            <a:r>
              <a:rPr sz="1950" b="1" spc="5" dirty="0">
                <a:latin typeface="Calibri"/>
                <a:cs typeface="Calibri"/>
              </a:rPr>
              <a:t>А</a:t>
            </a:r>
            <a:r>
              <a:rPr sz="1950" b="1" dirty="0">
                <a:latin typeface="Calibri"/>
                <a:cs typeface="Calibri"/>
              </a:rPr>
              <a:t>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350047" y="1053768"/>
            <a:ext cx="15933419" cy="153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2330" marR="5080" indent="-5930265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5" dirty="0">
                <a:solidFill>
                  <a:srgbClr val="FFFFFF"/>
                </a:solidFill>
              </a:rPr>
              <a:t> </a:t>
            </a:r>
            <a:r>
              <a:rPr sz="4950" spc="-30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ЭКСПОРТНО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ОРИЕНТИРОВАННЫХ </a:t>
            </a:r>
            <a:r>
              <a:rPr sz="4950" spc="-110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ПРЕДПРИЯТИЙ</a:t>
            </a:r>
            <a:endParaRPr sz="4950"/>
          </a:p>
        </p:txBody>
      </p:sp>
      <p:sp>
        <p:nvSpPr>
          <p:cNvPr id="30" name="object 30"/>
          <p:cNvSpPr txBox="1"/>
          <p:nvPr/>
        </p:nvSpPr>
        <p:spPr>
          <a:xfrm>
            <a:off x="1025422" y="10086211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3188" y="3037046"/>
            <a:ext cx="10071735" cy="7173595"/>
          </a:xfrm>
          <a:custGeom>
            <a:avLst/>
            <a:gdLst/>
            <a:ahLst/>
            <a:cxnLst/>
            <a:rect l="l" t="t" r="r" b="b"/>
            <a:pathLst>
              <a:path w="10071735" h="7173595">
                <a:moveTo>
                  <a:pt x="10071132" y="209"/>
                </a:moveTo>
                <a:lnTo>
                  <a:pt x="907806" y="209"/>
                </a:lnTo>
                <a:lnTo>
                  <a:pt x="-220" y="1183819"/>
                </a:lnTo>
                <a:lnTo>
                  <a:pt x="-220" y="7173343"/>
                </a:lnTo>
                <a:lnTo>
                  <a:pt x="9163105" y="7173343"/>
                </a:lnTo>
                <a:lnTo>
                  <a:pt x="10071132" y="5989758"/>
                </a:lnTo>
                <a:lnTo>
                  <a:pt x="10071132" y="20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8321" y="3099178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spc="-5" dirty="0">
                <a:solidFill>
                  <a:srgbClr val="E84E22"/>
                </a:solidFill>
              </a:rPr>
              <a:t>39</a:t>
            </a:r>
            <a:endParaRPr sz="5350"/>
          </a:p>
        </p:txBody>
      </p:sp>
      <p:sp>
        <p:nvSpPr>
          <p:cNvPr id="5" name="object 5"/>
          <p:cNvSpPr txBox="1"/>
          <p:nvPr/>
        </p:nvSpPr>
        <p:spPr>
          <a:xfrm>
            <a:off x="9017406" y="4097678"/>
            <a:ext cx="9187815" cy="8216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70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выставочной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 площади,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застройку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стенда,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700" spc="-3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оборудования,</a:t>
            </a:r>
            <a:r>
              <a:rPr sz="17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7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r>
              <a:rPr sz="170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переводчиков.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*Коллективный</a:t>
            </a:r>
            <a:r>
              <a:rPr sz="17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стенд: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19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5" dirty="0"/>
              <a:t>Строительство</a:t>
            </a:r>
            <a:r>
              <a:rPr spc="-20" dirty="0"/>
              <a:t> </a:t>
            </a:r>
            <a:r>
              <a:rPr dirty="0"/>
              <a:t>и интерьер</a:t>
            </a:r>
            <a:r>
              <a:rPr spc="-25" dirty="0"/>
              <a:t> </a:t>
            </a:r>
            <a:r>
              <a:rPr dirty="0"/>
              <a:t>2022 13-15 </a:t>
            </a:r>
            <a:r>
              <a:rPr spc="-5" dirty="0"/>
              <a:t>мая</a:t>
            </a:r>
            <a:r>
              <a:rPr spc="-10" dirty="0"/>
              <a:t> </a:t>
            </a:r>
            <a:r>
              <a:rPr dirty="0"/>
              <a:t>2022г</a:t>
            </a:r>
            <a:r>
              <a:rPr spc="-5" dirty="0"/>
              <a:t> (Армения)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KIHE</a:t>
            </a:r>
            <a:r>
              <a:rPr spc="5" dirty="0"/>
              <a:t> </a:t>
            </a:r>
            <a:r>
              <a:rPr dirty="0"/>
              <a:t>–</a:t>
            </a:r>
            <a:r>
              <a:rPr spc="15" dirty="0"/>
              <a:t> </a:t>
            </a:r>
            <a:r>
              <a:rPr spc="-5" dirty="0"/>
              <a:t>Казахстанская </a:t>
            </a:r>
            <a:r>
              <a:rPr spc="-10" dirty="0"/>
              <a:t>Международная</a:t>
            </a:r>
            <a:r>
              <a:rPr spc="-5" dirty="0"/>
              <a:t> Выставка</a:t>
            </a:r>
            <a:r>
              <a:rPr dirty="0"/>
              <a:t> </a:t>
            </a:r>
            <a:r>
              <a:rPr spc="-5" dirty="0"/>
              <a:t>«Здравоохранение»</a:t>
            </a:r>
            <a:r>
              <a:rPr spc="-10" dirty="0"/>
              <a:t> </a:t>
            </a:r>
            <a:r>
              <a:rPr spc="-5" dirty="0"/>
              <a:t>18-20</a:t>
            </a:r>
            <a:r>
              <a:rPr spc="15" dirty="0"/>
              <a:t> </a:t>
            </a:r>
            <a:r>
              <a:rPr spc="-5" dirty="0"/>
              <a:t>мая</a:t>
            </a:r>
            <a:r>
              <a:rPr spc="10" dirty="0"/>
              <a:t> </a:t>
            </a:r>
            <a:r>
              <a:rPr dirty="0"/>
              <a:t>2022г</a:t>
            </a:r>
            <a:r>
              <a:rPr spc="15" dirty="0"/>
              <a:t> </a:t>
            </a:r>
            <a:r>
              <a:rPr spc="-5" dirty="0"/>
              <a:t>(Казахстан)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5" dirty="0"/>
              <a:t>Неделя</a:t>
            </a:r>
            <a:r>
              <a:rPr spc="-5" dirty="0"/>
              <a:t> </a:t>
            </a:r>
            <a:r>
              <a:rPr dirty="0"/>
              <a:t>закупок</a:t>
            </a:r>
            <a:r>
              <a:rPr spc="10" dirty="0"/>
              <a:t> </a:t>
            </a:r>
            <a:r>
              <a:rPr spc="-5" dirty="0"/>
              <a:t>сетей</a:t>
            </a:r>
            <a:r>
              <a:rPr spc="20" dirty="0"/>
              <a:t> </a:t>
            </a:r>
            <a:r>
              <a:rPr dirty="0"/>
              <a:t>на</a:t>
            </a:r>
            <a:r>
              <a:rPr spc="10" dirty="0"/>
              <a:t> </a:t>
            </a:r>
            <a:r>
              <a:rPr spc="-5" dirty="0"/>
              <a:t>Неве</a:t>
            </a:r>
            <a:r>
              <a:rPr dirty="0"/>
              <a:t> </a:t>
            </a:r>
            <a:r>
              <a:rPr spc="-10" dirty="0"/>
              <a:t>Neva</a:t>
            </a:r>
            <a:r>
              <a:rPr spc="-5" dirty="0"/>
              <a:t> </a:t>
            </a:r>
            <a:r>
              <a:rPr spc="-10" dirty="0"/>
              <a:t>Buyers </a:t>
            </a:r>
            <a:r>
              <a:rPr spc="-15" dirty="0"/>
              <a:t>Week</a:t>
            </a:r>
            <a:r>
              <a:rPr dirty="0"/>
              <a:t> и</a:t>
            </a:r>
            <a:r>
              <a:rPr spc="20" dirty="0"/>
              <a:t> </a:t>
            </a:r>
            <a:r>
              <a:rPr spc="-5" dirty="0"/>
              <a:t>выставка </a:t>
            </a:r>
            <a:r>
              <a:rPr spc="-10" dirty="0"/>
              <a:t>Белые</a:t>
            </a:r>
            <a:r>
              <a:rPr dirty="0"/>
              <a:t> ночи</a:t>
            </a:r>
            <a:r>
              <a:rPr spc="45" dirty="0"/>
              <a:t> </a:t>
            </a:r>
            <a:r>
              <a:rPr spc="-5" dirty="0"/>
              <a:t>21-22</a:t>
            </a:r>
            <a:r>
              <a:rPr spc="5" dirty="0"/>
              <a:t> </a:t>
            </a:r>
            <a:r>
              <a:rPr spc="-5" dirty="0"/>
              <a:t>июня</a:t>
            </a:r>
            <a:r>
              <a:rPr spc="5" dirty="0"/>
              <a:t> </a:t>
            </a:r>
            <a:r>
              <a:rPr dirty="0"/>
              <a:t>2022г</a:t>
            </a:r>
            <a:r>
              <a:rPr spc="10" dirty="0"/>
              <a:t> </a:t>
            </a:r>
            <a:r>
              <a:rPr spc="-5" dirty="0"/>
              <a:t>(Санкт-</a:t>
            </a: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Петербург)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Russian</a:t>
            </a:r>
            <a:r>
              <a:rPr spc="-15" dirty="0"/>
              <a:t> </a:t>
            </a:r>
            <a:r>
              <a:rPr spc="-5" dirty="0"/>
              <a:t>Export</a:t>
            </a:r>
            <a:r>
              <a:rPr spc="-35" dirty="0"/>
              <a:t> </a:t>
            </a:r>
            <a:r>
              <a:rPr spc="-15" dirty="0"/>
              <a:t>Week</a:t>
            </a:r>
            <a:r>
              <a:rPr spc="25" dirty="0"/>
              <a:t> </a:t>
            </a:r>
            <a:r>
              <a:rPr spc="-5" dirty="0"/>
              <a:t>7-9</a:t>
            </a:r>
            <a:r>
              <a:rPr spc="5" dirty="0"/>
              <a:t> </a:t>
            </a:r>
            <a:r>
              <a:rPr dirty="0"/>
              <a:t>сентября</a:t>
            </a:r>
            <a:r>
              <a:rPr spc="-45" dirty="0"/>
              <a:t> </a:t>
            </a:r>
            <a:r>
              <a:rPr dirty="0"/>
              <a:t>2022г </a:t>
            </a:r>
            <a:r>
              <a:rPr spc="-10" dirty="0"/>
              <a:t>(Краснодар)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5" dirty="0"/>
              <a:t>Interbuild</a:t>
            </a:r>
            <a:r>
              <a:rPr spc="-35" dirty="0"/>
              <a:t> </a:t>
            </a:r>
            <a:r>
              <a:rPr spc="-5" dirty="0"/>
              <a:t>Jordan</a:t>
            </a:r>
            <a:r>
              <a:rPr dirty="0"/>
              <a:t> </a:t>
            </a:r>
            <a:r>
              <a:rPr spc="-15" dirty="0"/>
              <a:t>Fair</a:t>
            </a:r>
            <a:r>
              <a:rPr spc="5" dirty="0"/>
              <a:t> </a:t>
            </a:r>
            <a:r>
              <a:rPr dirty="0"/>
              <a:t>2022</a:t>
            </a:r>
            <a:r>
              <a:rPr spc="-20" dirty="0"/>
              <a:t> </a:t>
            </a:r>
            <a:r>
              <a:rPr spc="-5" dirty="0"/>
              <a:t>(Near</a:t>
            </a:r>
            <a:r>
              <a:rPr spc="-10" dirty="0"/>
              <a:t> </a:t>
            </a:r>
            <a:r>
              <a:rPr spc="-15" dirty="0"/>
              <a:t>East</a:t>
            </a:r>
            <a:r>
              <a:rPr spc="5" dirty="0"/>
              <a:t> </a:t>
            </a:r>
            <a:r>
              <a:rPr spc="-5" dirty="0"/>
              <a:t>Exhibition)</a:t>
            </a:r>
            <a:r>
              <a:rPr dirty="0"/>
              <a:t> </a:t>
            </a:r>
            <a:r>
              <a:rPr spc="-5" dirty="0"/>
              <a:t>12-15</a:t>
            </a:r>
            <a:r>
              <a:rPr spc="10" dirty="0"/>
              <a:t> </a:t>
            </a:r>
            <a:r>
              <a:rPr dirty="0"/>
              <a:t>сентября</a:t>
            </a:r>
            <a:r>
              <a:rPr spc="-20" dirty="0"/>
              <a:t> </a:t>
            </a:r>
            <a:r>
              <a:rPr dirty="0"/>
              <a:t>2022г</a:t>
            </a:r>
            <a:r>
              <a:rPr spc="10" dirty="0"/>
              <a:t> </a:t>
            </a:r>
            <a:r>
              <a:rPr spc="-10" dirty="0"/>
              <a:t>(Иордания)</a:t>
            </a:r>
          </a:p>
          <a:p>
            <a:pPr marL="299085" indent="-287020">
              <a:lnSpc>
                <a:spcPct val="100000"/>
              </a:lnSpc>
              <a:spcBef>
                <a:spcPts val="13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MOC</a:t>
            </a:r>
            <a:r>
              <a:rPr spc="-5" dirty="0"/>
              <a:t> </a:t>
            </a:r>
            <a:r>
              <a:rPr dirty="0"/>
              <a:t>2022</a:t>
            </a:r>
            <a:r>
              <a:rPr spc="-5" dirty="0"/>
              <a:t> 18-20</a:t>
            </a:r>
            <a:r>
              <a:rPr dirty="0"/>
              <a:t> </a:t>
            </a:r>
            <a:r>
              <a:rPr spc="-5" dirty="0"/>
              <a:t>октября</a:t>
            </a:r>
            <a:r>
              <a:rPr spc="-45" dirty="0"/>
              <a:t> </a:t>
            </a:r>
            <a:r>
              <a:rPr dirty="0"/>
              <a:t>2022г </a:t>
            </a:r>
            <a:r>
              <a:rPr spc="-5" dirty="0"/>
              <a:t>(Египет)</a:t>
            </a:r>
          </a:p>
          <a:p>
            <a:pPr marL="299085" marR="5080" indent="-287020">
              <a:lnSpc>
                <a:spcPct val="1006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"Химия. </a:t>
            </a:r>
            <a:r>
              <a:rPr spc="-5" dirty="0"/>
              <a:t>Нефть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dirty="0"/>
              <a:t>газ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5" dirty="0"/>
              <a:t>21-я</a:t>
            </a:r>
            <a:r>
              <a:rPr spc="5" dirty="0"/>
              <a:t> </a:t>
            </a:r>
            <a:r>
              <a:rPr spc="-10" dirty="0"/>
              <a:t>международная </a:t>
            </a:r>
            <a:r>
              <a:rPr dirty="0"/>
              <a:t>специализированная</a:t>
            </a:r>
            <a:r>
              <a:rPr spc="-15" dirty="0"/>
              <a:t> </a:t>
            </a:r>
            <a:r>
              <a:rPr spc="-5" dirty="0"/>
              <a:t>выставка</a:t>
            </a:r>
            <a:r>
              <a:rPr spc="-10" dirty="0"/>
              <a:t> </a:t>
            </a:r>
            <a:r>
              <a:rPr dirty="0"/>
              <a:t>химической</a:t>
            </a:r>
            <a:r>
              <a:rPr spc="-5" dirty="0"/>
              <a:t> </a:t>
            </a:r>
            <a:r>
              <a:rPr dirty="0"/>
              <a:t>и</a:t>
            </a:r>
            <a:r>
              <a:rPr spc="20" dirty="0"/>
              <a:t> </a:t>
            </a:r>
            <a:r>
              <a:rPr spc="-5" dirty="0"/>
              <a:t>нефтегазовой </a:t>
            </a:r>
            <a:r>
              <a:rPr spc="-370" dirty="0"/>
              <a:t> </a:t>
            </a:r>
            <a:r>
              <a:rPr spc="-5" dirty="0"/>
              <a:t>промышленности</a:t>
            </a:r>
            <a:r>
              <a:rPr spc="-15" dirty="0"/>
              <a:t> </a:t>
            </a:r>
            <a:r>
              <a:rPr dirty="0"/>
              <a:t>и</a:t>
            </a:r>
            <a:r>
              <a:rPr spc="10" dirty="0"/>
              <a:t> </a:t>
            </a:r>
            <a:r>
              <a:rPr spc="-5" dirty="0"/>
              <a:t>науки"</a:t>
            </a:r>
            <a:r>
              <a:rPr spc="20" dirty="0"/>
              <a:t> </a:t>
            </a:r>
            <a:r>
              <a:rPr spc="-5" dirty="0"/>
              <a:t>20-22</a:t>
            </a:r>
            <a:r>
              <a:rPr dirty="0"/>
              <a:t> сентября</a:t>
            </a:r>
            <a:r>
              <a:rPr spc="-30" dirty="0"/>
              <a:t> </a:t>
            </a:r>
            <a:r>
              <a:rPr dirty="0"/>
              <a:t>2022г </a:t>
            </a:r>
            <a:r>
              <a:rPr spc="-10" dirty="0"/>
              <a:t>(Беларусь)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5" dirty="0"/>
              <a:t>AgroWorld</a:t>
            </a:r>
            <a:r>
              <a:rPr spc="-30" dirty="0"/>
              <a:t> </a:t>
            </a:r>
            <a:r>
              <a:rPr spc="-10" dirty="0"/>
              <a:t>Kazakhstan</a:t>
            </a:r>
            <a:r>
              <a:rPr spc="-35" dirty="0"/>
              <a:t> </a:t>
            </a:r>
            <a:r>
              <a:rPr dirty="0"/>
              <a:t>2022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10" dirty="0"/>
              <a:t>международная </a:t>
            </a:r>
            <a:r>
              <a:rPr dirty="0"/>
              <a:t>специализированная</a:t>
            </a:r>
            <a:r>
              <a:rPr spc="-10" dirty="0"/>
              <a:t> </a:t>
            </a:r>
            <a:r>
              <a:rPr spc="-5" dirty="0"/>
              <a:t>выставка </a:t>
            </a:r>
            <a:r>
              <a:rPr spc="-10" dirty="0"/>
              <a:t>сельского</a:t>
            </a:r>
            <a:r>
              <a:rPr dirty="0"/>
              <a:t> </a:t>
            </a:r>
            <a:r>
              <a:rPr spc="-5" dirty="0"/>
              <a:t>хозяйства</a:t>
            </a:r>
            <a:r>
              <a:rPr spc="35" dirty="0"/>
              <a:t> </a:t>
            </a:r>
            <a:r>
              <a:rPr spc="-5" dirty="0"/>
              <a:t>2-4</a:t>
            </a: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dirty="0"/>
              <a:t>ноября</a:t>
            </a:r>
            <a:r>
              <a:rPr spc="-45" dirty="0"/>
              <a:t> </a:t>
            </a:r>
            <a:r>
              <a:rPr dirty="0"/>
              <a:t>2022г</a:t>
            </a:r>
            <a:r>
              <a:rPr spc="-25" dirty="0"/>
              <a:t> </a:t>
            </a:r>
            <a:r>
              <a:rPr spc="-5" dirty="0"/>
              <a:t>(Казахстан)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7406" y="7887846"/>
            <a:ext cx="22745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Индивидуальный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стенд: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406" y="8162718"/>
            <a:ext cx="9718675" cy="16325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085" marR="5080" indent="-287020">
              <a:lnSpc>
                <a:spcPct val="101200"/>
              </a:lnSpc>
              <a:spcBef>
                <a:spcPts val="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24-я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 </a:t>
            </a:r>
            <a:r>
              <a:rPr sz="1700" spc="-5" dirty="0">
                <a:latin typeface="Calibri"/>
                <a:cs typeface="Calibri"/>
              </a:rPr>
              <a:t>выставка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конференция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«Нефть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Газ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Узбекистана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OGU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2022»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18-20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мая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(Узбекистан)</a:t>
            </a:r>
            <a:endParaRPr sz="1700">
              <a:latin typeface="Calibri"/>
              <a:cs typeface="Calibri"/>
            </a:endParaRPr>
          </a:p>
          <a:p>
            <a:pPr marL="299085" marR="753745" indent="-287020">
              <a:lnSpc>
                <a:spcPct val="1012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30-я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выставка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Электрооборудование.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Светотехника.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Автоматизация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зданий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сооружений 6-9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5" dirty="0">
                <a:latin typeface="Calibri"/>
                <a:cs typeface="Calibri"/>
              </a:rPr>
              <a:t>(Москва)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dirty="0">
                <a:latin typeface="Times New Roman"/>
                <a:cs typeface="Times New Roman"/>
              </a:rPr>
              <a:t>Exposec-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International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Security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Fair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7-9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5" dirty="0">
                <a:latin typeface="Calibri"/>
                <a:cs typeface="Calibri"/>
              </a:rPr>
              <a:t>(Бразилия)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Oil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Gas </a:t>
            </a:r>
            <a:r>
              <a:rPr sz="1700" spc="-15" dirty="0">
                <a:latin typeface="Calibri"/>
                <a:cs typeface="Calibri"/>
              </a:rPr>
              <a:t>World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Expo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 </a:t>
            </a:r>
            <a:r>
              <a:rPr sz="1700" spc="-5" dirty="0">
                <a:latin typeface="Calibri"/>
                <a:cs typeface="Calibri"/>
              </a:rPr>
              <a:t>выставка нефтегазовой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промышленности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406" y="9784213"/>
            <a:ext cx="22987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8-11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(Индия)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68966" y="3193460"/>
            <a:ext cx="3775710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МЕЖДУНАРОДНЫХ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460"/>
              </a:lnSpc>
              <a:spcBef>
                <a:spcPts val="5"/>
              </a:spcBef>
            </a:pPr>
            <a:r>
              <a:rPr sz="1950" b="1" spc="-15" dirty="0">
                <a:latin typeface="Calibri"/>
                <a:cs typeface="Calibri"/>
              </a:rPr>
              <a:t>ВЫСТАВКАХ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(СОГЛАСНО</a:t>
            </a:r>
            <a:r>
              <a:rPr sz="1950" b="1" spc="-6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ПЕРЕЧНЮ) </a:t>
            </a:r>
            <a:r>
              <a:rPr sz="1950" b="1" spc="-42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636" y="3216878"/>
            <a:ext cx="7209790" cy="3141345"/>
          </a:xfrm>
          <a:custGeom>
            <a:avLst/>
            <a:gdLst/>
            <a:ahLst/>
            <a:cxnLst/>
            <a:rect l="l" t="t" r="r" b="b"/>
            <a:pathLst>
              <a:path w="7209790" h="3141345">
                <a:moveTo>
                  <a:pt x="7209458" y="204"/>
                </a:moveTo>
                <a:lnTo>
                  <a:pt x="649946" y="204"/>
                </a:lnTo>
                <a:lnTo>
                  <a:pt x="-22" y="518478"/>
                </a:lnTo>
                <a:lnTo>
                  <a:pt x="-22" y="3140962"/>
                </a:lnTo>
                <a:lnTo>
                  <a:pt x="6559488" y="3140962"/>
                </a:lnTo>
                <a:lnTo>
                  <a:pt x="7209458" y="2622815"/>
                </a:lnTo>
                <a:lnTo>
                  <a:pt x="7209458" y="20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9268" y="325467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37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9912" y="3486569"/>
            <a:ext cx="3329304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МЕЖДУНАРОДНЫХ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БИЗН</a:t>
            </a:r>
            <a:r>
              <a:rPr sz="1950" b="1" spc="-45" dirty="0">
                <a:latin typeface="Calibri"/>
                <a:cs typeface="Calibri"/>
              </a:rPr>
              <a:t>Е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dirty="0">
                <a:latin typeface="Calibri"/>
                <a:cs typeface="Calibri"/>
              </a:rPr>
              <a:t>-М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20" dirty="0">
                <a:latin typeface="Calibri"/>
                <a:cs typeface="Calibri"/>
              </a:rPr>
              <a:t>С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5" dirty="0">
                <a:latin typeface="Calibri"/>
                <a:cs typeface="Calibri"/>
              </a:rPr>
              <a:t>Я</a:t>
            </a:r>
            <a:r>
              <a:rPr sz="1950" b="1" dirty="0">
                <a:latin typeface="Calibri"/>
                <a:cs typeface="Calibri"/>
              </a:rPr>
              <a:t>Х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4858" y="4280045"/>
            <a:ext cx="6210935" cy="15163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аренду помещения для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проведения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B2B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встреч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потенциальными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покупателями,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переводчиков.</a:t>
            </a:r>
            <a:endParaRPr sz="1950">
              <a:latin typeface="Calibri"/>
              <a:cs typeface="Calibri"/>
            </a:endParaRPr>
          </a:p>
          <a:p>
            <a:pPr marL="12700" marR="82550">
              <a:lnSpc>
                <a:spcPct val="1018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*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Международная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г.Стамбул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(Турция)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27-29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сентября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2022г.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бизнес-миссия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7636" y="6539198"/>
            <a:ext cx="7153275" cy="3141345"/>
          </a:xfrm>
          <a:custGeom>
            <a:avLst/>
            <a:gdLst/>
            <a:ahLst/>
            <a:cxnLst/>
            <a:rect l="l" t="t" r="r" b="b"/>
            <a:pathLst>
              <a:path w="7153275" h="3141345">
                <a:moveTo>
                  <a:pt x="7152817" y="120"/>
                </a:moveTo>
                <a:lnTo>
                  <a:pt x="643724" y="120"/>
                </a:lnTo>
                <a:lnTo>
                  <a:pt x="-22" y="518394"/>
                </a:lnTo>
                <a:lnTo>
                  <a:pt x="-22" y="3140878"/>
                </a:lnTo>
                <a:lnTo>
                  <a:pt x="6509070" y="3140878"/>
                </a:lnTo>
                <a:lnTo>
                  <a:pt x="7152817" y="2622731"/>
                </a:lnTo>
                <a:lnTo>
                  <a:pt x="7152817" y="12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78482" y="6453468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5422" y="10086211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3096" y="6598245"/>
            <a:ext cx="344487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АКСЕЛЕРАЦИОННОЙ </a:t>
            </a:r>
            <a:r>
              <a:rPr sz="1950" b="1" spc="-42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П</a:t>
            </a:r>
            <a:r>
              <a:rPr sz="1950" b="1" spc="5" dirty="0">
                <a:latin typeface="Calibri"/>
                <a:cs typeface="Calibri"/>
              </a:rPr>
              <a:t>Р</a:t>
            </a:r>
            <a:r>
              <a:rPr sz="1950" b="1" spc="-5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Г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АМ</a:t>
            </a:r>
            <a:r>
              <a:rPr sz="1950" b="1" spc="-15" dirty="0">
                <a:latin typeface="Calibri"/>
                <a:cs typeface="Calibri"/>
              </a:rPr>
              <a:t>М</a:t>
            </a:r>
            <a:r>
              <a:rPr sz="1950" b="1" dirty="0">
                <a:latin typeface="Calibri"/>
                <a:cs typeface="Calibri"/>
              </a:rPr>
              <a:t>Е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8763" y="7166682"/>
            <a:ext cx="5974080" cy="24237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</a:t>
            </a:r>
            <a:r>
              <a:rPr sz="1950" spc="-5" dirty="0">
                <a:latin typeface="Calibri"/>
                <a:cs typeface="Calibri"/>
              </a:rPr>
              <a:t>формирование </a:t>
            </a:r>
            <a:r>
              <a:rPr sz="1950" dirty="0">
                <a:latin typeface="Calibri"/>
                <a:cs typeface="Calibri"/>
              </a:rPr>
              <a:t>у </a:t>
            </a:r>
            <a:r>
              <a:rPr sz="1950" spc="-5" dirty="0">
                <a:latin typeface="Calibri"/>
                <a:cs typeface="Calibri"/>
              </a:rPr>
              <a:t>субъектов </a:t>
            </a:r>
            <a:r>
              <a:rPr sz="1950" dirty="0">
                <a:latin typeface="Calibri"/>
                <a:cs typeface="Calibri"/>
              </a:rPr>
              <a:t>МСП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навыков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прикладных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компетенций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5" dirty="0">
                <a:latin typeface="Calibri"/>
                <a:cs typeface="Calibri"/>
              </a:rPr>
              <a:t> ведению</a:t>
            </a:r>
            <a:endParaRPr sz="1950">
              <a:latin typeface="Calibri"/>
              <a:cs typeface="Calibri"/>
            </a:endParaRPr>
          </a:p>
          <a:p>
            <a:pPr marL="12700" marR="58419" algn="just">
              <a:lnSpc>
                <a:spcPct val="101000"/>
              </a:lnSpc>
            </a:pPr>
            <a:r>
              <a:rPr sz="1950" spc="-5" dirty="0">
                <a:latin typeface="Calibri"/>
                <a:cs typeface="Calibri"/>
              </a:rPr>
              <a:t>экспортной </a:t>
            </a:r>
            <a:r>
              <a:rPr sz="1950" spc="-10" dirty="0">
                <a:latin typeface="Calibri"/>
                <a:cs typeface="Calibri"/>
              </a:rPr>
              <a:t>деятельности, </a:t>
            </a:r>
            <a:r>
              <a:rPr sz="1950" spc="-5" dirty="0">
                <a:latin typeface="Calibri"/>
                <a:cs typeface="Calibri"/>
              </a:rPr>
              <a:t>расчет </a:t>
            </a:r>
            <a:r>
              <a:rPr sz="1950" dirty="0">
                <a:latin typeface="Calibri"/>
                <a:cs typeface="Calibri"/>
              </a:rPr>
              <a:t>финансовых </a:t>
            </a:r>
            <a:r>
              <a:rPr sz="1950" spc="-20" dirty="0">
                <a:latin typeface="Calibri"/>
                <a:cs typeface="Calibri"/>
              </a:rPr>
              <a:t>моделей,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определение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целевых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5" dirty="0">
                <a:latin typeface="Calibri"/>
                <a:cs typeface="Calibri"/>
              </a:rPr>
              <a:t>аудиторий,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сегментов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ниш</a:t>
            </a:r>
            <a:endParaRPr sz="1950">
              <a:latin typeface="Calibri"/>
              <a:cs typeface="Calibri"/>
            </a:endParaRPr>
          </a:p>
          <a:p>
            <a:pPr marL="12700" marR="231140" algn="just">
              <a:lnSpc>
                <a:spcPct val="100899"/>
              </a:lnSpc>
              <a:spcBef>
                <a:spcPts val="5"/>
              </a:spcBef>
            </a:pPr>
            <a:r>
              <a:rPr sz="1950" spc="-5" dirty="0">
                <a:latin typeface="Calibri"/>
                <a:cs typeface="Calibri"/>
              </a:rPr>
              <a:t>товаров,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развитие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системы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международных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продаж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каналов </a:t>
            </a:r>
            <a:r>
              <a:rPr sz="1950" dirty="0">
                <a:latin typeface="Calibri"/>
                <a:cs typeface="Calibri"/>
              </a:rPr>
              <a:t>сбыта, </a:t>
            </a:r>
            <a:r>
              <a:rPr sz="1950" spc="-5" dirty="0">
                <a:latin typeface="Calibri"/>
                <a:cs typeface="Calibri"/>
              </a:rPr>
              <a:t>разработку </a:t>
            </a:r>
            <a:r>
              <a:rPr sz="1950" dirty="0">
                <a:latin typeface="Calibri"/>
                <a:cs typeface="Calibri"/>
              </a:rPr>
              <a:t>логистических </a:t>
            </a:r>
            <a:r>
              <a:rPr sz="1950" spc="-5" dirty="0">
                <a:latin typeface="Calibri"/>
                <a:cs typeface="Calibri"/>
              </a:rPr>
              <a:t>маршрутов,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развитие системы </a:t>
            </a:r>
            <a:r>
              <a:rPr sz="1950" spc="-10" dirty="0">
                <a:latin typeface="Calibri"/>
                <a:cs typeface="Calibri"/>
              </a:rPr>
              <a:t>международных продаж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5" dirty="0">
                <a:latin typeface="Calibri"/>
                <a:cs typeface="Calibri"/>
              </a:rPr>
              <a:t>каналов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сбыта,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разработку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логистических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маршрутов.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78221" y="981506"/>
            <a:ext cx="15932785" cy="153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2330" marR="5080" indent="-5930265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0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ЭКСПОРТНО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ОРИЕНТИРОВАННЫХ </a:t>
            </a:r>
            <a:r>
              <a:rPr sz="4950" b="1" spc="-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973" y="3314744"/>
            <a:ext cx="5874310" cy="6198982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566" y="3401642"/>
            <a:ext cx="4674811" cy="913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КОМПЛЕКСНАЯ УСЛУГА ПО ПРИЕМУ ДОКУМЕНТОВ ДЛЯ АККРЕДИТАЦИИ ПРОМЫШЛЕННОГО ПАРКА</a:t>
            </a:r>
            <a:endParaRPr kumimoji="0" lang="ru-RU" sz="19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2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950" b="1" spc="-5" dirty="0">
                <a:solidFill>
                  <a:srgbClr val="E84E22"/>
                </a:solidFill>
                <a:latin typeface="Calibri"/>
                <a:cs typeface="Calibri"/>
              </a:rPr>
              <a:t>40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683" y="4410768"/>
            <a:ext cx="4953586" cy="47629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заявление,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учредительные документы,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паспорта для ИП,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документы об осуществлении технологического присоединения,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копии договор права пользования землёй,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концепция промышленного парка,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мастер-план территории промышленного парка,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пояснительная записка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соглашения о ведении деятельности на территории промышленного парка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0970" y="3275590"/>
            <a:ext cx="5657927" cy="6283028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3419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1454" y="3477553"/>
            <a:ext cx="4260465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КОМПЛЕКСНАЯ УСЛУГА ПО ПРИЕМУ ДОКУМЕНТОВ ДЛЯ ЗАКЛЮЧЕНИЯ СОГЛАШЕНИЯ С МИНИСТЕРСТВОМ ЭКОНОМИКИ РЕСПУБЛИКИ ТАТАРСТАН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2512" y="4924128"/>
            <a:ext cx="5382963" cy="31702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заявление,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учредительные документы,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договора и/или соглашения,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расчёт заполненности,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реестр к расчёту заполненности,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гарантийное письмо,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бизнес-план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87444" y="101560"/>
            <a:ext cx="13373100" cy="22987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</a:t>
            </a:r>
            <a:r>
              <a:rPr lang="ru-RU" sz="4950" spc="-20" dirty="0">
                <a:solidFill>
                  <a:srgbClr val="FFFFFF"/>
                </a:solidFill>
              </a:rPr>
              <a:t>ЛЯ УПРАВЛЯЮЩИХ КОМПАНИЙ И РЕЗИДЕНТОВ ИНДУСТРИАЛЬНЫХ (ПРОМЫШЛЕННЫХ) ПАРКОВ</a:t>
            </a:r>
            <a:endParaRPr sz="49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3B71AC-142B-44B6-B28E-1E096358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381" y="3299634"/>
            <a:ext cx="5883150" cy="6194073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id="{C1AF0F46-1194-4688-96D1-6E90786635C8}"/>
              </a:ext>
            </a:extLst>
          </p:cNvPr>
          <p:cNvSpPr txBox="1"/>
          <p:nvPr/>
        </p:nvSpPr>
        <p:spPr>
          <a:xfrm>
            <a:off x="14090650" y="3267754"/>
            <a:ext cx="662940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lang="ru-RU" sz="49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22D81DA-9636-445F-AA48-979C12FA90CD}"/>
              </a:ext>
            </a:extLst>
          </p:cNvPr>
          <p:cNvSpPr txBox="1"/>
          <p:nvPr/>
        </p:nvSpPr>
        <p:spPr>
          <a:xfrm>
            <a:off x="14860952" y="3401642"/>
            <a:ext cx="4260465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КОМПЛЕКСНАЯ УСЛУГА ПО ПРИЕМУ ОТЧЕТНЫХ ДОКУМЕНТОВ ПО ЗАКЛЮЧЕНИЮ СОГЛАШЕНИЯ С МИНИСТЕРСТВОМ ЭКОНОМИКИ РЕСПУБЛИКИ ТАТАРСТАН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E59B9ADD-EE56-4DAA-8BE4-D6916D1B29EB}"/>
              </a:ext>
            </a:extLst>
          </p:cNvPr>
          <p:cNvSpPr txBox="1"/>
          <p:nvPr/>
        </p:nvSpPr>
        <p:spPr>
          <a:xfrm>
            <a:off x="14049474" y="4987531"/>
            <a:ext cx="5382963" cy="31702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форма отчёта,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бухгалтерский баланс,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отчёт о движении денежных средств,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платёжные документы (для ИП),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бухгалтерская справка об объеме вложенных инвестиций,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СЗВМ (сведения о застрахованных лицах)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0450" y="3013083"/>
            <a:ext cx="8901430" cy="5460992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2644" y="3444686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43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9765" y="4970904"/>
            <a:ext cx="7162800" cy="221458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fontAlgn="auto" hangingPunct="1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условия предоставления поручительств: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 поручительства – до 70 млн руб.;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поручительства – не более 70% от суммы кредита, банковской гарантии.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 - 1 % от суммы предоставляемого поручительства (в рамках специальных продуктов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Гарфонда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РТ предусмотрена льготная ставка комиссии).</a:t>
            </a: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lang="ru-RU" sz="4950" spc="-35" dirty="0">
                <a:solidFill>
                  <a:srgbClr val="FFFFFF"/>
                </a:solidFill>
              </a:rPr>
              <a:t> НО «ГАРАНТИЙНЫЙ ФОНД РЕСПУБЛИКИ ТАТАРСТАН</a:t>
            </a:r>
            <a:endParaRPr sz="4950" dirty="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Ци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фр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950" b="0" i="0" u="none" strike="noStrike" kern="1200" cap="none" spc="-12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ла</a:t>
            </a:r>
            <a:r>
              <a:rPr kumimoji="0" sz="1950" b="0" i="0" u="none" strike="noStrike" kern="1200" cap="none" spc="-6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950" b="0" i="0" u="none" strike="noStrike" kern="1200" cap="none" spc="-4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950" b="0" i="0" u="none" strike="noStrike" kern="1200" cap="none" spc="-5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МСП.РФ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2511C378-109F-4C0F-BBF1-CE8D0B6384B2}"/>
              </a:ext>
            </a:extLst>
          </p:cNvPr>
          <p:cNvSpPr txBox="1"/>
          <p:nvPr/>
        </p:nvSpPr>
        <p:spPr>
          <a:xfrm>
            <a:off x="6277778" y="3477867"/>
            <a:ext cx="6288872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ПОРУЧИТЕЛЬСТВО СУБЪЕКТАМ МСП И САМОЗАНЯТЫМ ГРАЖДАНАМ, НЕ РАСПОЛАГАЮЩИМ ДОСТАТОЧНЫМ ЗАЛОГОВЫМ ОБЕСПЕЧЕНИЕМ ДЛЯ ПОЛУЧЕНИЯ КРЕДИТНЫХ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70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4428" y="2148554"/>
            <a:ext cx="13255625" cy="8435340"/>
          </a:xfrm>
          <a:custGeom>
            <a:avLst/>
            <a:gdLst/>
            <a:ahLst/>
            <a:cxnLst/>
            <a:rect l="l" t="t" r="r" b="b"/>
            <a:pathLst>
              <a:path w="13255625" h="8435340">
                <a:moveTo>
                  <a:pt x="13254695" y="231"/>
                </a:moveTo>
                <a:lnTo>
                  <a:pt x="1194953" y="231"/>
                </a:lnTo>
                <a:lnTo>
                  <a:pt x="-86" y="1391989"/>
                </a:lnTo>
                <a:lnTo>
                  <a:pt x="-86" y="8435167"/>
                </a:lnTo>
                <a:lnTo>
                  <a:pt x="12059655" y="8435167"/>
                </a:lnTo>
                <a:lnTo>
                  <a:pt x="13254695" y="7043473"/>
                </a:lnTo>
                <a:lnTo>
                  <a:pt x="13254695" y="2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43997" y="2364425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1712" y="2684407"/>
            <a:ext cx="6635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20" dirty="0">
                <a:latin typeface="Calibri"/>
                <a:cs typeface="Calibri"/>
              </a:rPr>
              <a:t>продукт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«Самозанятые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2022»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06900" y="3396075"/>
          <a:ext cx="11353164" cy="6414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8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3975" marR="463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самозанятых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граждан,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свою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РТ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ИП.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6990" algn="just">
                        <a:lnSpc>
                          <a:spcPct val="106900"/>
                        </a:lnSpc>
                        <a:spcBef>
                          <a:spcPts val="6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затраты,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необходимые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облагаются налогом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профессиональный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доход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429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(годовых)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  <a:tabLst>
                          <a:tab pos="1663700" algn="l"/>
                          <a:tab pos="3375025" algn="l"/>
                          <a:tab pos="606488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 marR="457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916430" algn="l"/>
                          <a:tab pos="3335020" algn="l"/>
                          <a:tab pos="53803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40350" cy="11309350"/>
            <a:chOff x="0" y="0"/>
            <a:chExt cx="5340350" cy="11309350"/>
          </a:xfrm>
        </p:grpSpPr>
        <p:sp>
          <p:nvSpPr>
            <p:cNvPr id="3" name="object 3"/>
            <p:cNvSpPr/>
            <p:nvPr/>
          </p:nvSpPr>
          <p:spPr>
            <a:xfrm>
              <a:off x="0" y="5653737"/>
              <a:ext cx="5339080" cy="5655310"/>
            </a:xfrm>
            <a:custGeom>
              <a:avLst/>
              <a:gdLst/>
              <a:ahLst/>
              <a:cxnLst/>
              <a:rect l="l" t="t" r="r" b="b"/>
              <a:pathLst>
                <a:path w="5339080" h="5655309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9960" cy="56537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94703" y="1281144"/>
            <a:ext cx="533400" cy="713105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10983" y="1456907"/>
            <a:ext cx="1981200" cy="464820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87789" y="1636617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371809" y="3377223"/>
            <a:ext cx="7138034" cy="1209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90"/>
              </a:spcBef>
            </a:pPr>
            <a:r>
              <a:rPr sz="3950" spc="-5" dirty="0">
                <a:solidFill>
                  <a:srgbClr val="E84E22"/>
                </a:solidFill>
              </a:rPr>
              <a:t>КАК</a:t>
            </a:r>
            <a:r>
              <a:rPr sz="3950" spc="-25" dirty="0">
                <a:solidFill>
                  <a:srgbClr val="E84E22"/>
                </a:solidFill>
              </a:rPr>
              <a:t> </a:t>
            </a:r>
            <a:r>
              <a:rPr sz="3950" spc="-30" dirty="0">
                <a:solidFill>
                  <a:srgbClr val="E84E22"/>
                </a:solidFill>
              </a:rPr>
              <a:t>ПОЛУЧИТЬ</a:t>
            </a:r>
            <a:r>
              <a:rPr sz="3950" dirty="0">
                <a:solidFill>
                  <a:srgbClr val="E84E22"/>
                </a:solidFill>
              </a:rPr>
              <a:t> </a:t>
            </a:r>
            <a:r>
              <a:rPr sz="3950" spc="-25" dirty="0">
                <a:solidFill>
                  <a:srgbClr val="E84E22"/>
                </a:solidFill>
              </a:rPr>
              <a:t>УСЛУГИ</a:t>
            </a:r>
            <a:r>
              <a:rPr sz="3950" spc="-65" dirty="0">
                <a:solidFill>
                  <a:srgbClr val="E84E22"/>
                </a:solidFill>
              </a:rPr>
              <a:t> </a:t>
            </a:r>
            <a:r>
              <a:rPr sz="3950" spc="-5" dirty="0">
                <a:solidFill>
                  <a:srgbClr val="E84E22"/>
                </a:solidFill>
              </a:rPr>
              <a:t>ФОНДА?</a:t>
            </a:r>
            <a:endParaRPr sz="395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950" spc="-35" dirty="0">
                <a:solidFill>
                  <a:srgbClr val="672E17"/>
                </a:solidFill>
              </a:rPr>
              <a:t>ОБРАТИТЬСЯ</a:t>
            </a:r>
            <a:r>
              <a:rPr sz="2950" spc="-30" dirty="0">
                <a:solidFill>
                  <a:srgbClr val="672E17"/>
                </a:solidFill>
              </a:rPr>
              <a:t> </a:t>
            </a:r>
            <a:r>
              <a:rPr sz="2950" dirty="0">
                <a:solidFill>
                  <a:srgbClr val="672E17"/>
                </a:solidFill>
              </a:rPr>
              <a:t>В</a:t>
            </a:r>
            <a:r>
              <a:rPr sz="2950" spc="-45" dirty="0">
                <a:solidFill>
                  <a:srgbClr val="672E17"/>
                </a:solidFill>
              </a:rPr>
              <a:t> </a:t>
            </a:r>
            <a:r>
              <a:rPr sz="2950" spc="5" dirty="0">
                <a:solidFill>
                  <a:srgbClr val="672E17"/>
                </a:solidFill>
              </a:rPr>
              <a:t>ФОНД:</a:t>
            </a:r>
            <a:endParaRPr sz="2950"/>
          </a:p>
        </p:txBody>
      </p:sp>
      <p:sp>
        <p:nvSpPr>
          <p:cNvPr id="17" name="object 17"/>
          <p:cNvSpPr txBox="1"/>
          <p:nvPr/>
        </p:nvSpPr>
        <p:spPr>
          <a:xfrm>
            <a:off x="7169094" y="5000879"/>
            <a:ext cx="10401935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4240" algn="l"/>
              </a:tabLst>
            </a:pP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2950" b="1" spc="-35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714240" algn="l"/>
              </a:tabLst>
            </a:pP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I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N</a:t>
            </a:r>
            <a:r>
              <a:rPr sz="2950" b="1" u="heavy" spc="3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O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@</a:t>
            </a:r>
            <a:r>
              <a:rPr sz="2950" b="1" u="heavy" spc="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2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-9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spc="-204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U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2950" b="1" spc="-1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130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2950" b="1" spc="-1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2950" b="1" spc="-80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50" b="1" spc="-2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24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2450" b="1" spc="5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2450">
              <a:latin typeface="Calibri"/>
              <a:cs typeface="Calibri"/>
            </a:endParaRPr>
          </a:p>
          <a:p>
            <a:pPr marL="12700" marR="2661920">
              <a:lnSpc>
                <a:spcPct val="103000"/>
              </a:lnSpc>
              <a:spcBef>
                <a:spcPts val="405"/>
              </a:spcBef>
            </a:pPr>
            <a:r>
              <a:rPr sz="2450" b="1" spc="-5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245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2450" b="1" spc="6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2450" b="1" spc="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55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2450" b="1" spc="-5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2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24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245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1051" y="9405128"/>
            <a:ext cx="12388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2450" b="1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3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96828" y="6092666"/>
            <a:ext cx="349250" cy="524510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85559" y="6167342"/>
            <a:ext cx="522605" cy="373380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>
            <a:xfrm>
              <a:off x="6385559" y="6167342"/>
              <a:ext cx="520065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097768" y="5045678"/>
            <a:ext cx="523875" cy="523240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394703" y="5054980"/>
            <a:ext cx="516890" cy="514984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56831" y="5054980"/>
              <a:ext cx="254333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356439" y="7139768"/>
            <a:ext cx="614045" cy="524510"/>
          </a:xfrm>
          <a:custGeom>
            <a:avLst/>
            <a:gdLst/>
            <a:ahLst/>
            <a:cxnLst/>
            <a:rect l="l" t="t" r="r" b="b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9823" y="6783152"/>
            <a:ext cx="2081689" cy="209843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0" y="9314402"/>
            <a:ext cx="1993264" cy="1995170"/>
          </a:xfrm>
          <a:custGeom>
            <a:avLst/>
            <a:gdLst/>
            <a:ahLst/>
            <a:cxnLst/>
            <a:rect l="l" t="t" r="r" b="b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1238"/>
            <a:ext cx="1986914" cy="1986914"/>
          </a:xfrm>
          <a:custGeom>
            <a:avLst/>
            <a:gdLst/>
            <a:ahLst/>
            <a:cxnLst/>
            <a:rect l="l" t="t" r="r" b="b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91532" y="0"/>
            <a:ext cx="2512695" cy="2512695"/>
          </a:xfrm>
          <a:custGeom>
            <a:avLst/>
            <a:gdLst/>
            <a:ahLst/>
            <a:cxnLst/>
            <a:rect l="l" t="t" r="r" b="b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304032" y="1313402"/>
            <a:ext cx="12955270" cy="9298305"/>
          </a:xfrm>
          <a:custGeom>
            <a:avLst/>
            <a:gdLst/>
            <a:ahLst/>
            <a:cxnLst/>
            <a:rect l="l" t="t" r="r" b="b"/>
            <a:pathLst>
              <a:path w="12955269" h="9298305">
                <a:moveTo>
                  <a:pt x="12954478" y="252"/>
                </a:moveTo>
                <a:lnTo>
                  <a:pt x="1167905" y="252"/>
                </a:lnTo>
                <a:lnTo>
                  <a:pt x="-83" y="1534373"/>
                </a:lnTo>
                <a:lnTo>
                  <a:pt x="-83" y="9297738"/>
                </a:lnTo>
                <a:lnTo>
                  <a:pt x="11786615" y="9297738"/>
                </a:lnTo>
                <a:lnTo>
                  <a:pt x="12954478" y="7763693"/>
                </a:lnTo>
                <a:lnTo>
                  <a:pt x="12954478" y="2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9205" y="1982496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8738" y="2235397"/>
            <a:ext cx="688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-15" dirty="0">
                <a:latin typeface="Calibri"/>
                <a:cs typeface="Calibri"/>
              </a:rPr>
              <a:t> 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«Импортозамещение»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74617" y="3328765"/>
          <a:ext cx="11220450" cy="633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9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тех,</a:t>
                      </a:r>
                      <a:r>
                        <a:rPr sz="2400" spc="96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кому</a:t>
                      </a:r>
                      <a:r>
                        <a:rPr sz="2400" spc="9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пришлось</a:t>
                      </a:r>
                      <a:r>
                        <a:rPr sz="2400" spc="9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сменить    </a:t>
                      </a:r>
                      <a:r>
                        <a:rPr sz="24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поставщиков</a:t>
                      </a:r>
                      <a:r>
                        <a:rPr sz="2400" spc="9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3020" algn="just">
                        <a:lnSpc>
                          <a:spcPts val="3080"/>
                        </a:lnSpc>
                        <a:spcBef>
                          <a:spcPts val="1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сырья,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материалов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из-за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санкций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недружественных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нам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стран.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24.02.22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основной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вид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входит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     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общероссийского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классификатора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видов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экономической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spc="6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что     </a:t>
                      </a:r>
                      <a:r>
                        <a:rPr sz="24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4925" algn="just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сельхозпроизводством)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что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товаров).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19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3655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40479" y="1538954"/>
            <a:ext cx="12842240" cy="8904605"/>
          </a:xfrm>
          <a:custGeom>
            <a:avLst/>
            <a:gdLst/>
            <a:ahLst/>
            <a:cxnLst/>
            <a:rect l="l" t="t" r="r" b="b"/>
            <a:pathLst>
              <a:path w="12842240" h="8904605">
                <a:moveTo>
                  <a:pt x="12841691" y="246"/>
                </a:moveTo>
                <a:lnTo>
                  <a:pt x="1157605" y="246"/>
                </a:lnTo>
                <a:lnTo>
                  <a:pt x="-97" y="1469472"/>
                </a:lnTo>
                <a:lnTo>
                  <a:pt x="-97" y="8904550"/>
                </a:lnTo>
                <a:lnTo>
                  <a:pt x="11683988" y="8904550"/>
                </a:lnTo>
                <a:lnTo>
                  <a:pt x="12841691" y="7435401"/>
                </a:lnTo>
                <a:lnTo>
                  <a:pt x="12841691" y="24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50553" y="1859614"/>
            <a:ext cx="652525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03</a:t>
            </a:r>
            <a:r>
              <a:rPr sz="8025" b="1" spc="-21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«Промпарки»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87900" y="3067526"/>
          <a:ext cx="11220450" cy="6402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сегмент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just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управляющих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индустриальных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2984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 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57150" algn="just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Министерством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экономики Республики Татарстан 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algn="just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428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Целевое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использование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2384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3903" y="1950434"/>
            <a:ext cx="12879070" cy="8302625"/>
          </a:xfrm>
          <a:custGeom>
            <a:avLst/>
            <a:gdLst/>
            <a:ahLst/>
            <a:cxnLst/>
            <a:rect l="l" t="t" r="r" b="b"/>
            <a:pathLst>
              <a:path w="12879069" h="8302625">
                <a:moveTo>
                  <a:pt x="12878267" y="236"/>
                </a:moveTo>
                <a:lnTo>
                  <a:pt x="1160908" y="236"/>
                </a:lnTo>
                <a:lnTo>
                  <a:pt x="-96" y="1370150"/>
                </a:lnTo>
                <a:lnTo>
                  <a:pt x="-96" y="8302600"/>
                </a:lnTo>
                <a:lnTo>
                  <a:pt x="11717262" y="8302600"/>
                </a:lnTo>
                <a:lnTo>
                  <a:pt x="12878267" y="6932737"/>
                </a:lnTo>
                <a:lnTo>
                  <a:pt x="12878267" y="2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18597" y="2327546"/>
            <a:ext cx="764032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8025" b="1" spc="-7" baseline="-7788" dirty="0">
                <a:solidFill>
                  <a:srgbClr val="E84E22"/>
                </a:solidFill>
                <a:latin typeface="Calibri"/>
                <a:cs typeface="Calibri"/>
              </a:rPr>
              <a:t>04</a:t>
            </a:r>
            <a:r>
              <a:rPr sz="8025" b="1" spc="-67" baseline="-7788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«Рефинансирование»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36643" y="3666839"/>
          <a:ext cx="11220450" cy="547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ct val="107000"/>
                        </a:lnSpc>
                        <a:spcBef>
                          <a:spcPts val="13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тех,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есть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кредит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реализацию инвестиционного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которому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28.02.2022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увеличена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ставка.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При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инвестиционный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должен быть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уже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реализован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СМСП получает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выручку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реализации.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89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Погашение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кредита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договору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2379" y="2701766"/>
            <a:ext cx="12880340" cy="7654925"/>
          </a:xfrm>
          <a:custGeom>
            <a:avLst/>
            <a:gdLst/>
            <a:ahLst/>
            <a:cxnLst/>
            <a:rect l="l" t="t" r="r" b="b"/>
            <a:pathLst>
              <a:path w="12880340" h="7654925">
                <a:moveTo>
                  <a:pt x="12879791" y="217"/>
                </a:moveTo>
                <a:lnTo>
                  <a:pt x="1161162" y="217"/>
                </a:lnTo>
                <a:lnTo>
                  <a:pt x="-96" y="1263200"/>
                </a:lnTo>
                <a:lnTo>
                  <a:pt x="-96" y="7654910"/>
                </a:lnTo>
                <a:lnTo>
                  <a:pt x="11718659" y="7654910"/>
                </a:lnTo>
                <a:lnTo>
                  <a:pt x="12879791" y="6391838"/>
                </a:lnTo>
                <a:lnTo>
                  <a:pt x="12879791" y="21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3168" y="3120310"/>
            <a:ext cx="963676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05</a:t>
            </a:r>
            <a:r>
              <a:rPr sz="8025" b="1" spc="-45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«Социальное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предпринимательство»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35500" y="4621371"/>
          <a:ext cx="11220450" cy="495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предприятий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Республики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5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032" y="953738"/>
            <a:ext cx="13378815" cy="9916795"/>
          </a:xfrm>
          <a:custGeom>
            <a:avLst/>
            <a:gdLst/>
            <a:ahLst/>
            <a:cxnLst/>
            <a:rect l="l" t="t" r="r" b="b"/>
            <a:pathLst>
              <a:path w="13378815" h="9916795">
                <a:moveTo>
                  <a:pt x="13378139" y="261"/>
                </a:moveTo>
                <a:lnTo>
                  <a:pt x="1206005" y="261"/>
                </a:lnTo>
                <a:lnTo>
                  <a:pt x="-83" y="1636488"/>
                </a:lnTo>
                <a:lnTo>
                  <a:pt x="-83" y="9916463"/>
                </a:lnTo>
                <a:lnTo>
                  <a:pt x="12172050" y="9916463"/>
                </a:lnTo>
                <a:lnTo>
                  <a:pt x="13378139" y="8280325"/>
                </a:lnTo>
                <a:lnTo>
                  <a:pt x="13378139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7774" y="36582"/>
            <a:ext cx="13340080" cy="176783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  <a:p>
            <a:pPr marR="9525" algn="ctr">
              <a:lnSpc>
                <a:spcPct val="100000"/>
              </a:lnSpc>
              <a:spcBef>
                <a:spcPts val="700"/>
              </a:spcBef>
            </a:pPr>
            <a:r>
              <a:rPr sz="8025" spc="-7" baseline="-5192" dirty="0">
                <a:solidFill>
                  <a:srgbClr val="E84E22"/>
                </a:solidFill>
              </a:rPr>
              <a:t>06</a:t>
            </a:r>
            <a:r>
              <a:rPr sz="8025" spc="-487" baseline="-5192" dirty="0">
                <a:solidFill>
                  <a:srgbClr val="E84E22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Микрофинансовый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продукт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«Развитие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экспорта»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02100" y="1942814"/>
          <a:ext cx="11525250" cy="842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8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1275" marR="336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экспортёров,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у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2021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заключались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контракты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и(или)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при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содействии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центра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экспорта заключён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экспортный контракт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31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4655" indent="-374015">
                        <a:lnSpc>
                          <a:spcPts val="2800"/>
                        </a:lnSpc>
                        <a:buAutoNum type="arabicParenR"/>
                        <a:tabLst>
                          <a:tab pos="415290" algn="l"/>
                          <a:tab pos="781558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0,1%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84175" indent="-343535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arenR" startAt="2"/>
                        <a:tabLst>
                          <a:tab pos="3848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999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3%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84175" indent="-34353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arenR" startAt="3"/>
                        <a:tabLst>
                          <a:tab pos="3848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499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5,5%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115" indent="-37147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arenR" startAt="4"/>
                        <a:tabLst>
                          <a:tab pos="41275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4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40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96720" algn="l"/>
                          <a:tab pos="3453765" algn="l"/>
                          <a:tab pos="618807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«Фонд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9000" y="953738"/>
            <a:ext cx="13100050" cy="9852660"/>
          </a:xfrm>
          <a:custGeom>
            <a:avLst/>
            <a:gdLst/>
            <a:ahLst/>
            <a:cxnLst/>
            <a:rect l="l" t="t" r="r" b="b"/>
            <a:pathLst>
              <a:path w="13100050" h="9852660">
                <a:moveTo>
                  <a:pt x="13099251" y="261"/>
                </a:moveTo>
                <a:lnTo>
                  <a:pt x="1180856" y="261"/>
                </a:lnTo>
                <a:lnTo>
                  <a:pt x="-86" y="1625820"/>
                </a:lnTo>
                <a:lnTo>
                  <a:pt x="-86" y="9852456"/>
                </a:lnTo>
                <a:lnTo>
                  <a:pt x="11918308" y="9852456"/>
                </a:lnTo>
                <a:lnTo>
                  <a:pt x="13099251" y="8226859"/>
                </a:lnTo>
                <a:lnTo>
                  <a:pt x="13099251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64684" y="1051279"/>
            <a:ext cx="6528434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8307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8025" b="1" baseline="-8307" dirty="0">
                <a:solidFill>
                  <a:srgbClr val="E84E22"/>
                </a:solidFill>
                <a:latin typeface="Calibri"/>
                <a:cs typeface="Calibri"/>
              </a:rPr>
              <a:t>7</a:t>
            </a:r>
            <a:r>
              <a:rPr sz="8025" b="1" spc="-472" baseline="-8307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офинан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овый пр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4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укт «С</a:t>
            </a:r>
            <a:r>
              <a:rPr sz="2400" b="1" spc="-50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ействие»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842636" y="2103342"/>
          <a:ext cx="10405745" cy="8015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1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кого?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всех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Татарстан,</a:t>
                      </a:r>
                      <a:r>
                        <a:rPr sz="20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соответствующих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209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-ФЗ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цели?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обоснованные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затраты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367665" indent="-326390" algn="just">
                        <a:lnSpc>
                          <a:spcPts val="2335"/>
                        </a:lnSpc>
                        <a:buAutoNum type="arabicParenR"/>
                        <a:tabLst>
                          <a:tab pos="36830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4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режима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готовности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чрезвычайной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790"/>
                        </a:spcBef>
                        <a:buAutoNum type="arabicParenR" startAt="2"/>
                        <a:tabLst>
                          <a:tab pos="37147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–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независимо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введения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готовности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чрезвычайной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заявок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01.07.2022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1)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МСП,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свою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000" spc="7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моногорода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7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реализации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приоритетных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3020" algn="just">
                        <a:lnSpc>
                          <a:spcPct val="107000"/>
                        </a:lnSpc>
                        <a:spcBef>
                          <a:spcPts val="795"/>
                        </a:spcBef>
                        <a:buChar char="-"/>
                        <a:tabLst>
                          <a:tab pos="26797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1/2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ключевой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ставки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Банка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России,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момент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заключения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договора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микрозайма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наличии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залогового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РТ;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805"/>
                        </a:spcBef>
                        <a:buChar char="-"/>
                        <a:tabLst>
                          <a:tab pos="23558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13,5%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годовых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отсутствии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залогового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РТ.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2)</a:t>
                      </a:r>
                      <a:r>
                        <a:rPr sz="20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6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МСП,</a:t>
                      </a:r>
                      <a:r>
                        <a:rPr sz="20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указанных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подпункте</a:t>
                      </a:r>
                      <a:r>
                        <a:rPr sz="2000" spc="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настоящего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раздела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13,5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годовых.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74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  <a:tabLst>
                          <a:tab pos="1201420" algn="l"/>
                          <a:tab pos="2445385" algn="l"/>
                          <a:tab pos="4499610" algn="l"/>
                          <a:tab pos="652653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Согласно	правилам	Некоммерческой	микрокредитной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компании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«Фонд поддержки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предпринимательства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5436" y="8790146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4" h="2519045">
                <a:moveTo>
                  <a:pt x="2518282" y="63"/>
                </a:moveTo>
                <a:lnTo>
                  <a:pt x="-444" y="2518779"/>
                </a:lnTo>
                <a:lnTo>
                  <a:pt x="2518282" y="2518779"/>
                </a:lnTo>
                <a:lnTo>
                  <a:pt x="2518282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5" h="2519045">
                <a:moveTo>
                  <a:pt x="2518727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8727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526" y="209"/>
                </a:moveTo>
                <a:lnTo>
                  <a:pt x="518258" y="209"/>
                </a:lnTo>
                <a:lnTo>
                  <a:pt x="-15" y="518609"/>
                </a:lnTo>
                <a:lnTo>
                  <a:pt x="-15" y="6283375"/>
                </a:lnTo>
                <a:lnTo>
                  <a:pt x="5240252" y="6283375"/>
                </a:lnTo>
                <a:lnTo>
                  <a:pt x="5758526" y="5764974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1943" y="3035522"/>
            <a:ext cx="5760720" cy="6283325"/>
          </a:xfrm>
          <a:custGeom>
            <a:avLst/>
            <a:gdLst/>
            <a:ahLst/>
            <a:cxnLst/>
            <a:rect l="l" t="t" r="r" b="b"/>
            <a:pathLst>
              <a:path w="5760720" h="6283325">
                <a:moveTo>
                  <a:pt x="5759885" y="209"/>
                </a:moveTo>
                <a:lnTo>
                  <a:pt x="518219" y="209"/>
                </a:lnTo>
                <a:lnTo>
                  <a:pt x="-181" y="518609"/>
                </a:lnTo>
                <a:lnTo>
                  <a:pt x="-181" y="6283375"/>
                </a:lnTo>
                <a:lnTo>
                  <a:pt x="5241484" y="6283375"/>
                </a:lnTo>
                <a:lnTo>
                  <a:pt x="5759885" y="5764974"/>
                </a:lnTo>
                <a:lnTo>
                  <a:pt x="5759885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7523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5566" y="1645623"/>
            <a:ext cx="1337373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1" name="object 11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805" y="3351816"/>
            <a:ext cx="5115560" cy="49428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08</a:t>
            </a:r>
            <a:endParaRPr sz="825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275"/>
              </a:spcBef>
            </a:pP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уча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территории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5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раж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да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01.04.2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85090" marR="253365">
              <a:lnSpc>
                <a:spcPct val="101000"/>
              </a:lnSpc>
              <a:spcBef>
                <a:spcPts val="147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выставочно-ярмарочных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мероприятиях 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территории Российской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Федерации.</a:t>
            </a:r>
            <a:r>
              <a:rPr sz="19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Оплачивается</a:t>
            </a:r>
            <a:r>
              <a:rPr sz="19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регистрационный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 выставочной площади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оборудования.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6578" y="3353824"/>
            <a:ext cx="4512945" cy="3963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09</a:t>
            </a:r>
            <a:endParaRPr sz="82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265"/>
              </a:spcBef>
            </a:pP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450" b="1" spc="-13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24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ТН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ОНС</a:t>
            </a:r>
            <a:r>
              <a:rPr sz="2450" b="1" spc="-25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254" dirty="0">
                <a:solidFill>
                  <a:srgbClr val="1D1D1B"/>
                </a:solidFill>
                <a:latin typeface="Calibri"/>
                <a:cs typeface="Calibri"/>
              </a:rPr>
              <a:t>ЬТ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Т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Э</a:t>
            </a:r>
            <a:r>
              <a:rPr sz="2450" b="1" spc="-1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ПЕ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14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14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ФЕР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14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ЬН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ДЗ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РН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24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ДЕ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ЯТ</a:t>
            </a:r>
            <a:r>
              <a:rPr sz="2450" b="1" spc="-10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ЬН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ОСТ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ВЕД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ЕН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01.04.2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196850">
              <a:lnSpc>
                <a:spcPct val="101099"/>
              </a:lnSpc>
              <a:spcBef>
                <a:spcPts val="869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от экспертов 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сфере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контрольно-надзорной деятельности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направлениям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контроля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надзора.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7195" y="3353824"/>
            <a:ext cx="4572635" cy="532066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spc="5" dirty="0">
                <a:solidFill>
                  <a:srgbClr val="E84E22"/>
                </a:solidFill>
                <a:latin typeface="Calibri"/>
                <a:cs typeface="Calibri"/>
              </a:rPr>
              <a:t>10</a:t>
            </a:r>
            <a:endParaRPr sz="8250">
              <a:latin typeface="Calibri"/>
              <a:cs typeface="Calibri"/>
            </a:endParaRPr>
          </a:p>
          <a:p>
            <a:pPr marL="12700" marR="337820">
              <a:lnSpc>
                <a:spcPct val="101099"/>
              </a:lnSpc>
              <a:spcBef>
                <a:spcPts val="265"/>
              </a:spcBef>
            </a:pPr>
            <a:r>
              <a:rPr sz="2450" b="1" spc="5" dirty="0">
                <a:solidFill>
                  <a:srgbClr val="1D1D1B"/>
                </a:solidFill>
                <a:latin typeface="Calibri"/>
                <a:cs typeface="Calibri"/>
              </a:rPr>
              <a:t>Обеспечение</a:t>
            </a:r>
            <a:r>
              <a:rPr sz="2450" b="1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размещения </a:t>
            </a:r>
            <a:r>
              <a:rPr sz="24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sz="2450" b="1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2450" b="1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маркетплейсах</a:t>
            </a:r>
            <a:r>
              <a:rPr sz="2450" b="1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01.02.2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создание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личного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кабинета,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товарных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карточек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подготовкой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текстовых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материалов,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фотосъемку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(при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необходимости),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настройку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склада,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также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консультацию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продаж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выбранном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(Ozon,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WildBerries,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KazanExpress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+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Яндекс.Маркет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СМСП)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2991</Words>
  <Application>Microsoft Office PowerPoint</Application>
  <PresentationFormat>Произвольный</PresentationFormat>
  <Paragraphs>455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Symbol</vt:lpstr>
      <vt:lpstr>Times New Roman</vt:lpstr>
      <vt:lpstr>Wingdings</vt:lpstr>
      <vt:lpstr>Office Theme</vt:lpstr>
      <vt:lpstr>ФОНД ПОДДЕРЖКИ  ПРЕДПРИНИМАТЕЛЬСТВА  РЕСПУБЛИКИ ТАТАРСТАН Меры поддержки предпринимателей в  2022 году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 06 Микрофинансовый продукт «Развитие экспорта»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20</vt:lpstr>
      <vt:lpstr>25 предприятий в выставочно-</vt:lpstr>
      <vt:lpstr>МЕРЫ ПОДДЕРЖКИ ДЛЯ ЧЛЕНОВ КЛАСТЕРОВ</vt:lpstr>
      <vt:lpstr>31</vt:lpstr>
      <vt:lpstr>МЕРЫ ПОДДЕРЖКИ ДЛЯ ЭКСПОРТНО ОРИЕНТИРОВАННЫХ  ПРЕДПРИЯТИЙ</vt:lpstr>
      <vt:lpstr>39</vt:lpstr>
      <vt:lpstr>МЕРЫ ПОДДЕРЖКИ ДЛЯ УПРАВЛЯЮЩИХ КОМПАНИЙ И РЕЗИДЕНТОВ ИНДУСТРИАЛЬНЫХ (ПРОМЫШЛЕННЫХ) ПАРКОВ</vt:lpstr>
      <vt:lpstr>МЕРЫ ПОДДЕРЖКИ НО «ГАРАНТИЙНЫЙ ФОНД РЕСПУБЛИКИ ТАТАРСТАН</vt:lpstr>
      <vt:lpstr>КАК ПОЛУЧИТЬ УСЛУГИ ФОНДА? ОБРАТИТЬСЯ В ФОНД: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Айсылу Шакирова</cp:lastModifiedBy>
  <cp:revision>1</cp:revision>
  <dcterms:created xsi:type="dcterms:W3CDTF">2022-04-12T06:16:35Z</dcterms:created>
  <dcterms:modified xsi:type="dcterms:W3CDTF">2022-04-12T06:57:55Z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2022-04-12T00:00:00Z</vt:filetime>
  </property>
</Properties>
</file>