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42" r:id="rId2"/>
    <p:sldId id="2585" r:id="rId3"/>
    <p:sldId id="2589" r:id="rId4"/>
    <p:sldId id="2598" r:id="rId5"/>
    <p:sldId id="2596" r:id="rId6"/>
    <p:sldId id="2597" r:id="rId7"/>
    <p:sldId id="2476" r:id="rId8"/>
    <p:sldId id="2599" r:id="rId9"/>
    <p:sldId id="2601" r:id="rId10"/>
    <p:sldId id="2586" r:id="rId11"/>
    <p:sldId id="2591" r:id="rId12"/>
    <p:sldId id="2590" r:id="rId13"/>
    <p:sldId id="2593" r:id="rId14"/>
    <p:sldId id="2600" r:id="rId15"/>
    <p:sldId id="2581" r:id="rId16"/>
    <p:sldId id="2588" r:id="rId17"/>
    <p:sldId id="2594" r:id="rId18"/>
    <p:sldId id="2587" r:id="rId19"/>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F6F4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8"/>
    <p:restoredTop sz="96197"/>
  </p:normalViewPr>
  <p:slideViewPr>
    <p:cSldViewPr snapToGrid="0" snapToObjects="1">
      <p:cViewPr varScale="1">
        <p:scale>
          <a:sx n="119" d="100"/>
          <a:sy n="119" d="100"/>
        </p:scale>
        <p:origin x="4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Microsoft_Excel.xlsb"/></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Microsoft_Excel1.xlsb"/></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Microsoft_Excel2.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65112753458404E-2"/>
          <c:y val="7.6696165191740412E-2"/>
          <c:w val="0.9768808034868296"/>
          <c:h val="0.84660766961651912"/>
        </c:manualLayout>
      </c:layout>
      <c:scatterChart>
        <c:scatterStyle val="lineMarker"/>
        <c:varyColors val="0"/>
        <c:ser>
          <c:idx val="0"/>
          <c:order val="0"/>
          <c:spPr>
            <a:ln w="19050" cmpd="sng" algn="ctr">
              <a:solidFill>
                <a:schemeClr val="accent1"/>
              </a:solidFill>
              <a:prstDash val="solid"/>
            </a:ln>
          </c:spPr>
          <c:marker>
            <c:symbol val="none"/>
          </c:marker>
          <c:dLbls>
            <c:dLbl>
              <c:idx val="0"/>
              <c:layout>
                <c:manualLayout>
                  <c:x val="0"/>
                  <c:y val="-0.1165191740412979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7B-F643-975F-1E993EBCF960}"/>
                </c:ext>
              </c:extLst>
            </c:dLbl>
            <c:dLbl>
              <c:idx val="1"/>
              <c:layout>
                <c:manualLayout>
                  <c:x val="0"/>
                  <c:y val="-0.1165191740412979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7B-F643-975F-1E993EBCF960}"/>
                </c:ext>
              </c:extLst>
            </c:dLbl>
            <c:dLbl>
              <c:idx val="2"/>
              <c:layout>
                <c:manualLayout>
                  <c:x val="0"/>
                  <c:y val="-0.1165191740412979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F7B-F643-975F-1E993EBCF960}"/>
                </c:ext>
              </c:extLst>
            </c:dLbl>
            <c:dLbl>
              <c:idx val="3"/>
              <c:layout>
                <c:manualLayout>
                  <c:x val="0"/>
                  <c:y val="-0.1165191740412979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7B-F643-975F-1E993EBCF960}"/>
                </c:ext>
              </c:extLst>
            </c:dLbl>
            <c:dLbl>
              <c:idx val="12"/>
              <c:layout>
                <c:manualLayout>
                  <c:x val="0"/>
                  <c:y val="-0.1165191740412979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7B-F643-975F-1E993EBCF960}"/>
                </c:ext>
              </c:extLst>
            </c:dLbl>
            <c:dLbl>
              <c:idx val="14"/>
              <c:layout>
                <c:manualLayout>
                  <c:x val="0"/>
                  <c:y val="-0.1165191740412979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F7B-F643-975F-1E993EBCF960}"/>
                </c:ext>
              </c:extLst>
            </c:dLbl>
            <c:dLbl>
              <c:idx val="16"/>
              <c:layout>
                <c:manualLayout>
                  <c:x val="0"/>
                  <c:y val="-0.1165191740412979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7B-F643-975F-1E993EBCF960}"/>
                </c:ext>
              </c:extLst>
            </c:dLbl>
            <c:dLbl>
              <c:idx val="17"/>
              <c:layout>
                <c:manualLayout>
                  <c:x val="0"/>
                  <c:y val="-0.1165191740412979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7B-F643-975F-1E993EBCF960}"/>
                </c:ext>
              </c:extLst>
            </c:dLbl>
            <c:dLbl>
              <c:idx val="21"/>
              <c:layout>
                <c:manualLayout>
                  <c:x val="0"/>
                  <c:y val="-0.10471976401179942"/>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7B-F643-975F-1E993EBCF960}"/>
                </c:ext>
              </c:extLst>
            </c:dLbl>
            <c:dLbl>
              <c:idx val="22"/>
              <c:layout>
                <c:manualLayout>
                  <c:x val="0"/>
                  <c:y val="-0.10471976401179942"/>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F7B-F643-975F-1E993EBCF960}"/>
                </c:ext>
              </c:extLst>
            </c:dLbl>
            <c:dLbl>
              <c:idx val="25"/>
              <c:layout>
                <c:manualLayout>
                  <c:x val="0"/>
                  <c:y val="-0.11209439528023599"/>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F7B-F643-975F-1E993EBCF960}"/>
                </c:ext>
              </c:extLst>
            </c:dLbl>
            <c:spPr>
              <a:noFill/>
              <a:ln>
                <a:noFill/>
              </a:ln>
              <a:effectLst/>
            </c:spPr>
            <c:txPr>
              <a:bodyPr wrap="square" lIns="38100" tIns="19050" rIns="38100" bIns="19050" anchor="ctr">
                <a:spAutoFit/>
              </a:bodyPr>
              <a:lstStyle/>
              <a:p>
                <a:pPr>
                  <a:defRPr b="1">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Sheet1!$A$1:$Z$1</c:f>
              <c:numCache>
                <c:formatCode>General</c:formatCode>
                <c:ptCount val="26"/>
                <c:pt idx="0">
                  <c:v>19604</c:v>
                </c:pt>
                <c:pt idx="1">
                  <c:v>19605</c:v>
                </c:pt>
                <c:pt idx="2">
                  <c:v>19606</c:v>
                </c:pt>
                <c:pt idx="3">
                  <c:v>19607</c:v>
                </c:pt>
                <c:pt idx="4">
                  <c:v>19608</c:v>
                </c:pt>
                <c:pt idx="5">
                  <c:v>19609</c:v>
                </c:pt>
                <c:pt idx="6">
                  <c:v>19610</c:v>
                </c:pt>
                <c:pt idx="7">
                  <c:v>19611</c:v>
                </c:pt>
                <c:pt idx="8">
                  <c:v>19612</c:v>
                </c:pt>
                <c:pt idx="9">
                  <c:v>19613</c:v>
                </c:pt>
                <c:pt idx="10">
                  <c:v>19614</c:v>
                </c:pt>
                <c:pt idx="11">
                  <c:v>19615</c:v>
                </c:pt>
                <c:pt idx="12">
                  <c:v>19616</c:v>
                </c:pt>
                <c:pt idx="13">
                  <c:v>19617</c:v>
                </c:pt>
                <c:pt idx="14">
                  <c:v>19618</c:v>
                </c:pt>
                <c:pt idx="15">
                  <c:v>19619</c:v>
                </c:pt>
                <c:pt idx="16">
                  <c:v>19620</c:v>
                </c:pt>
                <c:pt idx="17">
                  <c:v>19621</c:v>
                </c:pt>
                <c:pt idx="18">
                  <c:v>19622</c:v>
                </c:pt>
                <c:pt idx="19">
                  <c:v>19623</c:v>
                </c:pt>
                <c:pt idx="20">
                  <c:v>19624</c:v>
                </c:pt>
                <c:pt idx="21">
                  <c:v>19625</c:v>
                </c:pt>
                <c:pt idx="22">
                  <c:v>19626</c:v>
                </c:pt>
                <c:pt idx="23">
                  <c:v>19627</c:v>
                </c:pt>
                <c:pt idx="24">
                  <c:v>19631</c:v>
                </c:pt>
                <c:pt idx="25">
                  <c:v>19634</c:v>
                </c:pt>
              </c:numCache>
            </c:numRef>
          </c:xVal>
          <c:yVal>
            <c:numRef>
              <c:f>Sheet1!$A$2:$Z$2</c:f>
              <c:numCache>
                <c:formatCode>General</c:formatCode>
                <c:ptCount val="26"/>
                <c:pt idx="0">
                  <c:v>52</c:v>
                </c:pt>
                <c:pt idx="1">
                  <c:v>26</c:v>
                </c:pt>
                <c:pt idx="2">
                  <c:v>64</c:v>
                </c:pt>
                <c:pt idx="3">
                  <c:v>31</c:v>
                </c:pt>
                <c:pt idx="4">
                  <c:v>68</c:v>
                </c:pt>
                <c:pt idx="5">
                  <c:v>36</c:v>
                </c:pt>
                <c:pt idx="6">
                  <c:v>314</c:v>
                </c:pt>
                <c:pt idx="7">
                  <c:v>121</c:v>
                </c:pt>
                <c:pt idx="8">
                  <c:v>95</c:v>
                </c:pt>
                <c:pt idx="9">
                  <c:v>255</c:v>
                </c:pt>
                <c:pt idx="10">
                  <c:v>134</c:v>
                </c:pt>
                <c:pt idx="11">
                  <c:v>109</c:v>
                </c:pt>
                <c:pt idx="12">
                  <c:v>229</c:v>
                </c:pt>
                <c:pt idx="13">
                  <c:v>121</c:v>
                </c:pt>
                <c:pt idx="14">
                  <c:v>128</c:v>
                </c:pt>
                <c:pt idx="15">
                  <c:v>63</c:v>
                </c:pt>
                <c:pt idx="16">
                  <c:v>69</c:v>
                </c:pt>
                <c:pt idx="17">
                  <c:v>104</c:v>
                </c:pt>
                <c:pt idx="18">
                  <c:v>26</c:v>
                </c:pt>
                <c:pt idx="19">
                  <c:v>1</c:v>
                </c:pt>
                <c:pt idx="20">
                  <c:v>1</c:v>
                </c:pt>
                <c:pt idx="21">
                  <c:v>1</c:v>
                </c:pt>
                <c:pt idx="22">
                  <c:v>1</c:v>
                </c:pt>
                <c:pt idx="23">
                  <c:v>3</c:v>
                </c:pt>
                <c:pt idx="24">
                  <c:v>3</c:v>
                </c:pt>
                <c:pt idx="25">
                  <c:v>4</c:v>
                </c:pt>
              </c:numCache>
            </c:numRef>
          </c:yVal>
          <c:smooth val="1"/>
          <c:extLst>
            <c:ext xmlns:c16="http://schemas.microsoft.com/office/drawing/2014/chart" uri="{C3380CC4-5D6E-409C-BE32-E72D297353CC}">
              <c16:uniqueId val="{0000000B-CF7B-F643-975F-1E993EBCF960}"/>
            </c:ext>
          </c:extLst>
        </c:ser>
        <c:dLbls>
          <c:showLegendKey val="0"/>
          <c:showVal val="0"/>
          <c:showCatName val="0"/>
          <c:showSerName val="0"/>
          <c:showPercent val="0"/>
          <c:showBubbleSize val="0"/>
        </c:dLbls>
        <c:axId val="4"/>
        <c:axId val="5"/>
      </c:scatterChart>
      <c:valAx>
        <c:axId val="4"/>
        <c:scaling>
          <c:orientation val="minMax"/>
          <c:max val="19639"/>
          <c:min val="19604"/>
        </c:scaling>
        <c:delete val="0"/>
        <c:axPos val="b"/>
        <c:majorGridlines>
          <c:spPr>
            <a:ln>
              <a:noFill/>
            </a:ln>
          </c:spPr>
        </c:majorGridlines>
        <c:numFmt formatCode="General" sourceLinked="1"/>
        <c:majorTickMark val="out"/>
        <c:minorTickMark val="none"/>
        <c:tickLblPos val="none"/>
        <c:spPr>
          <a:ln w="12700" cmpd="sng" algn="ctr">
            <a:solidFill>
              <a:srgbClr val="63666A"/>
            </a:solidFill>
            <a:prstDash val="solid"/>
          </a:ln>
        </c:spPr>
        <c:txPr>
          <a:bodyPr wrap="none"/>
          <a:lstStyle/>
          <a:p>
            <a:pPr>
              <a:defRPr sz="1000" kern="1200">
                <a:latin typeface="+mn-lt"/>
                <a:ea typeface="+mn-ea"/>
                <a:cs typeface="+mn-cs"/>
              </a:defRPr>
            </a:pPr>
            <a:endParaRPr lang="ru-RU"/>
          </a:p>
        </c:txPr>
        <c:crossAx val="5"/>
        <c:crosses val="min"/>
        <c:crossBetween val="midCat"/>
        <c:majorUnit val="7"/>
      </c:valAx>
      <c:valAx>
        <c:axId val="5"/>
        <c:scaling>
          <c:orientation val="minMax"/>
          <c:max val="314"/>
          <c:min val="0"/>
        </c:scaling>
        <c:delete val="1"/>
        <c:axPos val="l"/>
        <c:numFmt formatCode="General" sourceLinked="1"/>
        <c:majorTickMark val="out"/>
        <c:minorTickMark val="none"/>
        <c:tickLblPos val="nextTo"/>
        <c:crossAx val="4"/>
        <c:crosses val="min"/>
        <c:crossBetween val="midCat"/>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78113709830774E-3"/>
          <c:y val="0.23539232053422371"/>
          <c:w val="0.9802243772580338"/>
          <c:h val="0.67779632721201999"/>
        </c:manualLayout>
      </c:layout>
      <c:scatterChart>
        <c:scatterStyle val="lineMarker"/>
        <c:varyColors val="0"/>
        <c:ser>
          <c:idx val="0"/>
          <c:order val="0"/>
          <c:spPr>
            <a:ln w="19050" cmpd="sng" algn="ctr">
              <a:solidFill>
                <a:schemeClr val="accent2"/>
              </a:solidFill>
              <a:prstDash val="solid"/>
            </a:ln>
          </c:spPr>
          <c:marker>
            <c:symbol val="none"/>
          </c:marker>
          <c:dLbls>
            <c:dLbl>
              <c:idx val="1"/>
              <c:layout>
                <c:manualLayout>
                  <c:x val="0"/>
                  <c:y val="-0.131886477462437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0F8-984B-9824-2A95B2F86811}"/>
                </c:ext>
              </c:extLst>
            </c:dLbl>
            <c:dLbl>
              <c:idx val="3"/>
              <c:layout>
                <c:manualLayout>
                  <c:x val="0"/>
                  <c:y val="-0.131886477462437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0F8-984B-9824-2A95B2F86811}"/>
                </c:ext>
              </c:extLst>
            </c:dLbl>
            <c:dLbl>
              <c:idx val="8"/>
              <c:layout>
                <c:manualLayout>
                  <c:x val="0"/>
                  <c:y val="-0.131886477462437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0F8-984B-9824-2A95B2F86811}"/>
                </c:ext>
              </c:extLst>
            </c:dLbl>
            <c:dLbl>
              <c:idx val="11"/>
              <c:layout>
                <c:manualLayout>
                  <c:x val="0"/>
                  <c:y val="-0.1151919866444073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0F8-984B-9824-2A95B2F86811}"/>
                </c:ext>
              </c:extLst>
            </c:dLbl>
            <c:dLbl>
              <c:idx val="12"/>
              <c:layout>
                <c:manualLayout>
                  <c:x val="0"/>
                  <c:y val="-0.1151919866444073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0F8-984B-9824-2A95B2F86811}"/>
                </c:ext>
              </c:extLst>
            </c:dLbl>
            <c:dLbl>
              <c:idx val="14"/>
              <c:layout>
                <c:manualLayout>
                  <c:x val="0"/>
                  <c:y val="-0.1151919866444073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0F8-984B-9824-2A95B2F86811}"/>
                </c:ext>
              </c:extLst>
            </c:dLbl>
            <c:dLbl>
              <c:idx val="16"/>
              <c:layout>
                <c:manualLayout>
                  <c:x val="0"/>
                  <c:y val="-0.1151919866444073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0F8-984B-9824-2A95B2F86811}"/>
                </c:ext>
              </c:extLst>
            </c:dLbl>
            <c:dLbl>
              <c:idx val="17"/>
              <c:layout>
                <c:manualLayout>
                  <c:x val="0"/>
                  <c:y val="-0.1151919866444073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0F8-984B-9824-2A95B2F86811}"/>
                </c:ext>
              </c:extLst>
            </c:dLbl>
            <c:dLbl>
              <c:idx val="21"/>
              <c:layout>
                <c:manualLayout>
                  <c:x val="0"/>
                  <c:y val="-0.1151919866444073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0F8-984B-9824-2A95B2F86811}"/>
                </c:ext>
              </c:extLst>
            </c:dLbl>
            <c:dLbl>
              <c:idx val="22"/>
              <c:layout>
                <c:manualLayout>
                  <c:x val="0"/>
                  <c:y val="-0.1151919866444073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0F8-984B-9824-2A95B2F86811}"/>
                </c:ext>
              </c:extLst>
            </c:dLbl>
            <c:dLbl>
              <c:idx val="25"/>
              <c:layout>
                <c:manualLayout>
                  <c:x val="0"/>
                  <c:y val="-0.1151919866444073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0F8-984B-9824-2A95B2F86811}"/>
                </c:ext>
              </c:extLst>
            </c:dLbl>
            <c:dLbl>
              <c:idx val="27"/>
              <c:layout>
                <c:manualLayout>
                  <c:x val="0"/>
                  <c:y val="-0.1151919866444073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0F8-984B-9824-2A95B2F86811}"/>
                </c:ext>
              </c:extLst>
            </c:dLbl>
            <c:dLbl>
              <c:idx val="28"/>
              <c:layout>
                <c:manualLayout>
                  <c:x val="0"/>
                  <c:y val="-0.1151919866444073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0F8-984B-9824-2A95B2F86811}"/>
                </c:ext>
              </c:extLst>
            </c:dLbl>
            <c:dLbl>
              <c:idx val="29"/>
              <c:layout>
                <c:manualLayout>
                  <c:x val="0"/>
                  <c:y val="-0.11519198664440734"/>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0F8-984B-9824-2A95B2F86811}"/>
                </c:ext>
              </c:extLst>
            </c:dLbl>
            <c:spPr>
              <a:noFill/>
              <a:ln>
                <a:noFill/>
              </a:ln>
              <a:effectLst/>
            </c:spPr>
            <c:txPr>
              <a:bodyPr wrap="square" lIns="38100" tIns="19050" rIns="38100" bIns="19050" anchor="ctr">
                <a:spAutoFit/>
              </a:bodyPr>
              <a:lstStyle/>
              <a:p>
                <a:pPr>
                  <a:defRPr b="1">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Sheet1!$A$1:$AF$1</c:f>
              <c:numCache>
                <c:formatCode>General</c:formatCode>
                <c:ptCount val="32"/>
                <c:pt idx="0">
                  <c:v>19609</c:v>
                </c:pt>
                <c:pt idx="1">
                  <c:v>19610</c:v>
                </c:pt>
                <c:pt idx="2">
                  <c:v>19611</c:v>
                </c:pt>
                <c:pt idx="3">
                  <c:v>19612</c:v>
                </c:pt>
                <c:pt idx="4">
                  <c:v>19613</c:v>
                </c:pt>
                <c:pt idx="5">
                  <c:v>19614</c:v>
                </c:pt>
                <c:pt idx="6">
                  <c:v>19615</c:v>
                </c:pt>
                <c:pt idx="7">
                  <c:v>19616</c:v>
                </c:pt>
                <c:pt idx="8">
                  <c:v>19617</c:v>
                </c:pt>
                <c:pt idx="9">
                  <c:v>19618</c:v>
                </c:pt>
                <c:pt idx="10">
                  <c:v>19619</c:v>
                </c:pt>
                <c:pt idx="11">
                  <c:v>19620</c:v>
                </c:pt>
                <c:pt idx="12">
                  <c:v>19621</c:v>
                </c:pt>
                <c:pt idx="13">
                  <c:v>19622</c:v>
                </c:pt>
                <c:pt idx="14">
                  <c:v>19623</c:v>
                </c:pt>
                <c:pt idx="15">
                  <c:v>19624</c:v>
                </c:pt>
                <c:pt idx="16">
                  <c:v>19625</c:v>
                </c:pt>
                <c:pt idx="17">
                  <c:v>19626</c:v>
                </c:pt>
                <c:pt idx="18">
                  <c:v>19627</c:v>
                </c:pt>
                <c:pt idx="19">
                  <c:v>19628</c:v>
                </c:pt>
                <c:pt idx="20">
                  <c:v>19629</c:v>
                </c:pt>
                <c:pt idx="21">
                  <c:v>19630</c:v>
                </c:pt>
                <c:pt idx="22">
                  <c:v>19631</c:v>
                </c:pt>
                <c:pt idx="23">
                  <c:v>19632</c:v>
                </c:pt>
                <c:pt idx="24">
                  <c:v>19633</c:v>
                </c:pt>
                <c:pt idx="25">
                  <c:v>19634</c:v>
                </c:pt>
                <c:pt idx="26">
                  <c:v>19635</c:v>
                </c:pt>
                <c:pt idx="27">
                  <c:v>19636</c:v>
                </c:pt>
                <c:pt idx="28">
                  <c:v>19637</c:v>
                </c:pt>
                <c:pt idx="29">
                  <c:v>19638</c:v>
                </c:pt>
                <c:pt idx="30">
                  <c:v>19639</c:v>
                </c:pt>
                <c:pt idx="31">
                  <c:v>19640</c:v>
                </c:pt>
              </c:numCache>
            </c:numRef>
          </c:xVal>
          <c:yVal>
            <c:numRef>
              <c:f>Sheet1!$A$2:$AF$2</c:f>
              <c:numCache>
                <c:formatCode>General</c:formatCode>
                <c:ptCount val="32"/>
                <c:pt idx="0">
                  <c:v>22</c:v>
                </c:pt>
                <c:pt idx="1">
                  <c:v>515</c:v>
                </c:pt>
                <c:pt idx="2">
                  <c:v>169</c:v>
                </c:pt>
                <c:pt idx="3">
                  <c:v>72</c:v>
                </c:pt>
                <c:pt idx="4">
                  <c:v>71</c:v>
                </c:pt>
                <c:pt idx="5">
                  <c:v>39</c:v>
                </c:pt>
                <c:pt idx="6">
                  <c:v>42</c:v>
                </c:pt>
                <c:pt idx="7">
                  <c:v>303</c:v>
                </c:pt>
                <c:pt idx="8">
                  <c:v>986</c:v>
                </c:pt>
                <c:pt idx="9">
                  <c:v>769</c:v>
                </c:pt>
                <c:pt idx="10">
                  <c:v>1</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yVal>
          <c:smooth val="1"/>
          <c:extLst>
            <c:ext xmlns:c16="http://schemas.microsoft.com/office/drawing/2014/chart" uri="{C3380CC4-5D6E-409C-BE32-E72D297353CC}">
              <c16:uniqueId val="{0000000E-D0F8-984B-9824-2A95B2F86811}"/>
            </c:ext>
          </c:extLst>
        </c:ser>
        <c:dLbls>
          <c:showLegendKey val="0"/>
          <c:showVal val="0"/>
          <c:showCatName val="0"/>
          <c:showSerName val="0"/>
          <c:showPercent val="0"/>
          <c:showBubbleSize val="0"/>
        </c:dLbls>
        <c:axId val="4"/>
        <c:axId val="5"/>
      </c:scatterChart>
      <c:valAx>
        <c:axId val="4"/>
        <c:scaling>
          <c:orientation val="minMax"/>
          <c:max val="19642"/>
          <c:min val="19609"/>
        </c:scaling>
        <c:delete val="0"/>
        <c:axPos val="b"/>
        <c:majorGridlines>
          <c:spPr>
            <a:ln>
              <a:noFill/>
            </a:ln>
          </c:spPr>
        </c:majorGridlines>
        <c:numFmt formatCode="General" sourceLinked="1"/>
        <c:majorTickMark val="none"/>
        <c:minorTickMark val="none"/>
        <c:tickLblPos val="none"/>
        <c:spPr>
          <a:ln w="12700" cmpd="sng" algn="ctr">
            <a:solidFill>
              <a:srgbClr val="63666A"/>
            </a:solidFill>
            <a:prstDash val="solid"/>
          </a:ln>
        </c:spPr>
        <c:crossAx val="5"/>
        <c:crosses val="min"/>
        <c:crossBetween val="midCat"/>
      </c:valAx>
      <c:valAx>
        <c:axId val="5"/>
        <c:scaling>
          <c:orientation val="minMax"/>
          <c:max val="986"/>
          <c:min val="0"/>
        </c:scaling>
        <c:delete val="1"/>
        <c:axPos val="l"/>
        <c:numFmt formatCode="General" sourceLinked="1"/>
        <c:majorTickMark val="out"/>
        <c:minorTickMark val="none"/>
        <c:tickLblPos val="nextTo"/>
        <c:crossAx val="4"/>
        <c:crosses val="min"/>
        <c:crossBetween val="midCat"/>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65112753458404E-2"/>
          <c:y val="0.16151202749140894"/>
          <c:w val="0.9768808034868296"/>
          <c:h val="0.77892325315005728"/>
        </c:manualLayout>
      </c:layout>
      <c:scatterChart>
        <c:scatterStyle val="lineMarker"/>
        <c:varyColors val="0"/>
        <c:ser>
          <c:idx val="0"/>
          <c:order val="0"/>
          <c:spPr>
            <a:ln w="19050" cmpd="sng" algn="ctr">
              <a:solidFill>
                <a:srgbClr val="C30C3E"/>
              </a:solidFill>
              <a:prstDash val="solid"/>
            </a:ln>
          </c:spPr>
          <c:marker>
            <c:symbol val="none"/>
          </c:marker>
          <c:dLbls>
            <c:dLbl>
              <c:idx val="0"/>
              <c:layout>
                <c:manualLayout>
                  <c:x val="0"/>
                  <c:y val="-9.0492554410080181E-2"/>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F88-214B-84A2-3DC3FB1C9488}"/>
                </c:ext>
              </c:extLst>
            </c:dLbl>
            <c:dLbl>
              <c:idx val="13"/>
              <c:layout>
                <c:manualLayout>
                  <c:x val="0"/>
                  <c:y val="-9.0492554410080181E-2"/>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88-214B-84A2-3DC3FB1C9488}"/>
                </c:ext>
              </c:extLst>
            </c:dLbl>
            <c:dLbl>
              <c:idx val="48"/>
              <c:layout>
                <c:manualLayout>
                  <c:x val="0"/>
                  <c:y val="-9.0492554410080181E-2"/>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88-214B-84A2-3DC3FB1C9488}"/>
                </c:ext>
              </c:extLst>
            </c:dLbl>
            <c:dLbl>
              <c:idx val="84"/>
              <c:layout>
                <c:manualLayout>
                  <c:x val="0"/>
                  <c:y val="-9.0492554410080181E-2"/>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F88-214B-84A2-3DC3FB1C9488}"/>
                </c:ext>
              </c:extLst>
            </c:dLbl>
            <c:dLbl>
              <c:idx val="98"/>
              <c:layout>
                <c:manualLayout>
                  <c:x val="0"/>
                  <c:y val="-9.0492554410080181E-2"/>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F88-214B-84A2-3DC3FB1C9488}"/>
                </c:ext>
              </c:extLst>
            </c:dLbl>
            <c:dLbl>
              <c:idx val="147"/>
              <c:layout>
                <c:manualLayout>
                  <c:x val="0"/>
                  <c:y val="-9.0492554410080181E-2"/>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F88-214B-84A2-3DC3FB1C9488}"/>
                </c:ext>
              </c:extLst>
            </c:dLbl>
            <c:dLbl>
              <c:idx val="162"/>
              <c:layout>
                <c:manualLayout>
                  <c:x val="0"/>
                  <c:y val="-9.0492554410080181E-2"/>
                </c:manualLayout>
              </c:layout>
              <c:numFmt formatCode="0;&quot;-&quot;0" sourceLinked="0"/>
              <c:spPr>
                <a:noFill/>
                <a:ln>
                  <a:noFill/>
                </a:ln>
              </c:spPr>
              <c:txPr>
                <a:bodyPr wrap="none"/>
                <a:lstStyle/>
                <a:p>
                  <a:pPr>
                    <a:defRPr sz="1000" b="1" kern="1200">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F88-214B-84A2-3DC3FB1C9488}"/>
                </c:ext>
              </c:extLst>
            </c:dLbl>
            <c:spPr>
              <a:noFill/>
              <a:ln>
                <a:noFill/>
              </a:ln>
              <a:effectLst/>
            </c:spPr>
            <c:txPr>
              <a:bodyPr wrap="square" lIns="38100" tIns="19050" rIns="38100" bIns="19050" anchor="ctr">
                <a:spAutoFit/>
              </a:bodyPr>
              <a:lstStyle/>
              <a:p>
                <a:pPr>
                  <a:defRPr b="1">
                    <a:solidFill>
                      <a:srgbClr val="63666A"/>
                    </a:solidFill>
                    <a:latin typeface="Segoe UI" panose="020B0502040204020203" pitchFamily="34" charset="0"/>
                    <a:ea typeface="Segoe UI" panose="020B0502040204020203" pitchFamily="34" charset="0"/>
                    <a:cs typeface="Segoe UI" panose="020B0502040204020203" pitchFamily="34" charset="0"/>
                  </a:defRPr>
                </a:pPr>
                <a:endParaRPr lang="ru-RU"/>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Sheet1!$A$1:$FI$1</c:f>
              <c:numCache>
                <c:formatCode>General</c:formatCode>
                <c:ptCount val="165"/>
                <c:pt idx="0">
                  <c:v>19358</c:v>
                </c:pt>
                <c:pt idx="1">
                  <c:v>19359</c:v>
                </c:pt>
                <c:pt idx="2">
                  <c:v>19360</c:v>
                </c:pt>
                <c:pt idx="3">
                  <c:v>19361</c:v>
                </c:pt>
                <c:pt idx="4">
                  <c:v>19362</c:v>
                </c:pt>
                <c:pt idx="5">
                  <c:v>19363</c:v>
                </c:pt>
                <c:pt idx="6">
                  <c:v>19364</c:v>
                </c:pt>
                <c:pt idx="7">
                  <c:v>19365</c:v>
                </c:pt>
                <c:pt idx="8">
                  <c:v>19366</c:v>
                </c:pt>
                <c:pt idx="9">
                  <c:v>19367</c:v>
                </c:pt>
                <c:pt idx="10">
                  <c:v>19368</c:v>
                </c:pt>
                <c:pt idx="11">
                  <c:v>19369</c:v>
                </c:pt>
                <c:pt idx="12">
                  <c:v>19370</c:v>
                </c:pt>
                <c:pt idx="13">
                  <c:v>19371</c:v>
                </c:pt>
                <c:pt idx="14">
                  <c:v>19372</c:v>
                </c:pt>
                <c:pt idx="15">
                  <c:v>19373</c:v>
                </c:pt>
                <c:pt idx="16">
                  <c:v>19374</c:v>
                </c:pt>
                <c:pt idx="17">
                  <c:v>19375</c:v>
                </c:pt>
                <c:pt idx="18">
                  <c:v>19376</c:v>
                </c:pt>
                <c:pt idx="19">
                  <c:v>19377</c:v>
                </c:pt>
                <c:pt idx="20">
                  <c:v>19378</c:v>
                </c:pt>
                <c:pt idx="21">
                  <c:v>19379</c:v>
                </c:pt>
                <c:pt idx="22">
                  <c:v>19380</c:v>
                </c:pt>
                <c:pt idx="23">
                  <c:v>19381</c:v>
                </c:pt>
                <c:pt idx="24">
                  <c:v>19382</c:v>
                </c:pt>
                <c:pt idx="25">
                  <c:v>19383</c:v>
                </c:pt>
                <c:pt idx="26">
                  <c:v>19384</c:v>
                </c:pt>
                <c:pt idx="27">
                  <c:v>19385</c:v>
                </c:pt>
                <c:pt idx="28">
                  <c:v>19386</c:v>
                </c:pt>
                <c:pt idx="29">
                  <c:v>19387</c:v>
                </c:pt>
                <c:pt idx="30">
                  <c:v>19388</c:v>
                </c:pt>
                <c:pt idx="31">
                  <c:v>19389</c:v>
                </c:pt>
                <c:pt idx="32">
                  <c:v>19390</c:v>
                </c:pt>
                <c:pt idx="33">
                  <c:v>19391</c:v>
                </c:pt>
                <c:pt idx="34">
                  <c:v>19392</c:v>
                </c:pt>
                <c:pt idx="35">
                  <c:v>19393</c:v>
                </c:pt>
                <c:pt idx="36">
                  <c:v>19394</c:v>
                </c:pt>
                <c:pt idx="37">
                  <c:v>19395</c:v>
                </c:pt>
                <c:pt idx="38">
                  <c:v>19396</c:v>
                </c:pt>
                <c:pt idx="39">
                  <c:v>19397</c:v>
                </c:pt>
                <c:pt idx="40">
                  <c:v>19398</c:v>
                </c:pt>
                <c:pt idx="41">
                  <c:v>19399</c:v>
                </c:pt>
                <c:pt idx="42">
                  <c:v>19400</c:v>
                </c:pt>
                <c:pt idx="43">
                  <c:v>19401</c:v>
                </c:pt>
                <c:pt idx="44">
                  <c:v>19402</c:v>
                </c:pt>
                <c:pt idx="45">
                  <c:v>19403</c:v>
                </c:pt>
                <c:pt idx="46">
                  <c:v>19404</c:v>
                </c:pt>
                <c:pt idx="47">
                  <c:v>19405</c:v>
                </c:pt>
                <c:pt idx="48">
                  <c:v>19406</c:v>
                </c:pt>
                <c:pt idx="49">
                  <c:v>19407</c:v>
                </c:pt>
                <c:pt idx="50">
                  <c:v>19408</c:v>
                </c:pt>
                <c:pt idx="51">
                  <c:v>19409</c:v>
                </c:pt>
                <c:pt idx="52">
                  <c:v>19410</c:v>
                </c:pt>
                <c:pt idx="53">
                  <c:v>19411</c:v>
                </c:pt>
                <c:pt idx="54">
                  <c:v>19412</c:v>
                </c:pt>
                <c:pt idx="55">
                  <c:v>19413</c:v>
                </c:pt>
                <c:pt idx="56">
                  <c:v>19414</c:v>
                </c:pt>
                <c:pt idx="57">
                  <c:v>19415</c:v>
                </c:pt>
                <c:pt idx="58">
                  <c:v>19416</c:v>
                </c:pt>
                <c:pt idx="59">
                  <c:v>19417</c:v>
                </c:pt>
                <c:pt idx="60">
                  <c:v>19418</c:v>
                </c:pt>
                <c:pt idx="61">
                  <c:v>19419</c:v>
                </c:pt>
                <c:pt idx="62">
                  <c:v>19420</c:v>
                </c:pt>
                <c:pt idx="63">
                  <c:v>19421</c:v>
                </c:pt>
                <c:pt idx="64">
                  <c:v>19422</c:v>
                </c:pt>
                <c:pt idx="65">
                  <c:v>19423</c:v>
                </c:pt>
                <c:pt idx="66">
                  <c:v>19424</c:v>
                </c:pt>
                <c:pt idx="67">
                  <c:v>19425</c:v>
                </c:pt>
                <c:pt idx="68">
                  <c:v>19426</c:v>
                </c:pt>
                <c:pt idx="69">
                  <c:v>19427</c:v>
                </c:pt>
                <c:pt idx="70">
                  <c:v>19428</c:v>
                </c:pt>
                <c:pt idx="71">
                  <c:v>19429</c:v>
                </c:pt>
                <c:pt idx="72">
                  <c:v>19430</c:v>
                </c:pt>
                <c:pt idx="73">
                  <c:v>19431</c:v>
                </c:pt>
                <c:pt idx="74">
                  <c:v>19432</c:v>
                </c:pt>
                <c:pt idx="75">
                  <c:v>19433</c:v>
                </c:pt>
                <c:pt idx="76">
                  <c:v>19434</c:v>
                </c:pt>
                <c:pt idx="77">
                  <c:v>19435</c:v>
                </c:pt>
                <c:pt idx="78">
                  <c:v>19436</c:v>
                </c:pt>
                <c:pt idx="79">
                  <c:v>19437</c:v>
                </c:pt>
                <c:pt idx="80">
                  <c:v>19438</c:v>
                </c:pt>
                <c:pt idx="81">
                  <c:v>19439</c:v>
                </c:pt>
                <c:pt idx="82">
                  <c:v>19440</c:v>
                </c:pt>
                <c:pt idx="83">
                  <c:v>19441</c:v>
                </c:pt>
                <c:pt idx="84">
                  <c:v>19442</c:v>
                </c:pt>
                <c:pt idx="85">
                  <c:v>19443</c:v>
                </c:pt>
                <c:pt idx="86">
                  <c:v>19444</c:v>
                </c:pt>
                <c:pt idx="87">
                  <c:v>19445</c:v>
                </c:pt>
                <c:pt idx="88">
                  <c:v>19446</c:v>
                </c:pt>
                <c:pt idx="89">
                  <c:v>19447</c:v>
                </c:pt>
                <c:pt idx="90">
                  <c:v>19448</c:v>
                </c:pt>
                <c:pt idx="91">
                  <c:v>19449</c:v>
                </c:pt>
                <c:pt idx="92">
                  <c:v>19450</c:v>
                </c:pt>
                <c:pt idx="93">
                  <c:v>19451</c:v>
                </c:pt>
                <c:pt idx="94">
                  <c:v>19452</c:v>
                </c:pt>
                <c:pt idx="95">
                  <c:v>19453</c:v>
                </c:pt>
                <c:pt idx="96">
                  <c:v>19454</c:v>
                </c:pt>
                <c:pt idx="97">
                  <c:v>19461</c:v>
                </c:pt>
                <c:pt idx="98">
                  <c:v>19462</c:v>
                </c:pt>
                <c:pt idx="99">
                  <c:v>19463</c:v>
                </c:pt>
                <c:pt idx="100">
                  <c:v>19464</c:v>
                </c:pt>
                <c:pt idx="101">
                  <c:v>19465</c:v>
                </c:pt>
                <c:pt idx="102">
                  <c:v>19466</c:v>
                </c:pt>
                <c:pt idx="103">
                  <c:v>19467</c:v>
                </c:pt>
                <c:pt idx="104">
                  <c:v>19468</c:v>
                </c:pt>
                <c:pt idx="105">
                  <c:v>19469</c:v>
                </c:pt>
                <c:pt idx="106">
                  <c:v>19470</c:v>
                </c:pt>
                <c:pt idx="107">
                  <c:v>19471</c:v>
                </c:pt>
                <c:pt idx="108">
                  <c:v>19472</c:v>
                </c:pt>
                <c:pt idx="109">
                  <c:v>19473</c:v>
                </c:pt>
                <c:pt idx="110">
                  <c:v>19474</c:v>
                </c:pt>
                <c:pt idx="111">
                  <c:v>19475</c:v>
                </c:pt>
                <c:pt idx="112">
                  <c:v>19476</c:v>
                </c:pt>
                <c:pt idx="113">
                  <c:v>19477</c:v>
                </c:pt>
                <c:pt idx="114">
                  <c:v>19479</c:v>
                </c:pt>
                <c:pt idx="115">
                  <c:v>19480</c:v>
                </c:pt>
                <c:pt idx="116">
                  <c:v>19481</c:v>
                </c:pt>
                <c:pt idx="117">
                  <c:v>19482</c:v>
                </c:pt>
                <c:pt idx="118">
                  <c:v>19483</c:v>
                </c:pt>
                <c:pt idx="119">
                  <c:v>19484</c:v>
                </c:pt>
                <c:pt idx="120">
                  <c:v>19485</c:v>
                </c:pt>
                <c:pt idx="121">
                  <c:v>19486</c:v>
                </c:pt>
                <c:pt idx="122">
                  <c:v>19487</c:v>
                </c:pt>
                <c:pt idx="123">
                  <c:v>19488</c:v>
                </c:pt>
                <c:pt idx="124">
                  <c:v>19489</c:v>
                </c:pt>
                <c:pt idx="125">
                  <c:v>19490</c:v>
                </c:pt>
                <c:pt idx="126">
                  <c:v>19491</c:v>
                </c:pt>
                <c:pt idx="127">
                  <c:v>19492</c:v>
                </c:pt>
                <c:pt idx="128">
                  <c:v>19494</c:v>
                </c:pt>
                <c:pt idx="129">
                  <c:v>19495</c:v>
                </c:pt>
                <c:pt idx="130">
                  <c:v>19496</c:v>
                </c:pt>
                <c:pt idx="131">
                  <c:v>19497</c:v>
                </c:pt>
                <c:pt idx="132">
                  <c:v>19498</c:v>
                </c:pt>
                <c:pt idx="133">
                  <c:v>19499</c:v>
                </c:pt>
                <c:pt idx="134">
                  <c:v>19500</c:v>
                </c:pt>
                <c:pt idx="135">
                  <c:v>19501</c:v>
                </c:pt>
                <c:pt idx="136">
                  <c:v>19503</c:v>
                </c:pt>
                <c:pt idx="137">
                  <c:v>19504</c:v>
                </c:pt>
                <c:pt idx="138">
                  <c:v>19505</c:v>
                </c:pt>
                <c:pt idx="139">
                  <c:v>19506</c:v>
                </c:pt>
                <c:pt idx="140">
                  <c:v>19510</c:v>
                </c:pt>
                <c:pt idx="141">
                  <c:v>19511</c:v>
                </c:pt>
                <c:pt idx="142">
                  <c:v>19514</c:v>
                </c:pt>
                <c:pt idx="143">
                  <c:v>19515</c:v>
                </c:pt>
                <c:pt idx="144">
                  <c:v>19516</c:v>
                </c:pt>
                <c:pt idx="145">
                  <c:v>19517</c:v>
                </c:pt>
                <c:pt idx="146">
                  <c:v>19518</c:v>
                </c:pt>
                <c:pt idx="147">
                  <c:v>19519</c:v>
                </c:pt>
                <c:pt idx="148">
                  <c:v>19520</c:v>
                </c:pt>
                <c:pt idx="149">
                  <c:v>19521</c:v>
                </c:pt>
                <c:pt idx="150">
                  <c:v>19524</c:v>
                </c:pt>
                <c:pt idx="151">
                  <c:v>19525</c:v>
                </c:pt>
                <c:pt idx="152">
                  <c:v>19526</c:v>
                </c:pt>
                <c:pt idx="153">
                  <c:v>19528</c:v>
                </c:pt>
                <c:pt idx="154">
                  <c:v>19533</c:v>
                </c:pt>
                <c:pt idx="155">
                  <c:v>19534</c:v>
                </c:pt>
                <c:pt idx="156">
                  <c:v>19536</c:v>
                </c:pt>
                <c:pt idx="157">
                  <c:v>19537</c:v>
                </c:pt>
                <c:pt idx="158">
                  <c:v>19539</c:v>
                </c:pt>
                <c:pt idx="159">
                  <c:v>19550</c:v>
                </c:pt>
                <c:pt idx="160">
                  <c:v>19551</c:v>
                </c:pt>
                <c:pt idx="161">
                  <c:v>19552</c:v>
                </c:pt>
                <c:pt idx="162">
                  <c:v>19553</c:v>
                </c:pt>
                <c:pt idx="163">
                  <c:v>19554</c:v>
                </c:pt>
                <c:pt idx="164">
                  <c:v>19556</c:v>
                </c:pt>
              </c:numCache>
            </c:numRef>
          </c:xVal>
          <c:yVal>
            <c:numRef>
              <c:f>Sheet1!$A$2:$FI$2</c:f>
              <c:numCache>
                <c:formatCode>General</c:formatCode>
                <c:ptCount val="165"/>
                <c:pt idx="0">
                  <c:v>84</c:v>
                </c:pt>
                <c:pt idx="1">
                  <c:v>19</c:v>
                </c:pt>
                <c:pt idx="2">
                  <c:v>23</c:v>
                </c:pt>
                <c:pt idx="3">
                  <c:v>17</c:v>
                </c:pt>
                <c:pt idx="4">
                  <c:v>15</c:v>
                </c:pt>
                <c:pt idx="5">
                  <c:v>22</c:v>
                </c:pt>
                <c:pt idx="6">
                  <c:v>23</c:v>
                </c:pt>
                <c:pt idx="7">
                  <c:v>21</c:v>
                </c:pt>
                <c:pt idx="8">
                  <c:v>15</c:v>
                </c:pt>
                <c:pt idx="9">
                  <c:v>8</c:v>
                </c:pt>
                <c:pt idx="10">
                  <c:v>8</c:v>
                </c:pt>
                <c:pt idx="11">
                  <c:v>18</c:v>
                </c:pt>
                <c:pt idx="12">
                  <c:v>17</c:v>
                </c:pt>
                <c:pt idx="13">
                  <c:v>49</c:v>
                </c:pt>
                <c:pt idx="14">
                  <c:v>19</c:v>
                </c:pt>
                <c:pt idx="15">
                  <c:v>10</c:v>
                </c:pt>
                <c:pt idx="16">
                  <c:v>22</c:v>
                </c:pt>
                <c:pt idx="17">
                  <c:v>13</c:v>
                </c:pt>
                <c:pt idx="18">
                  <c:v>10</c:v>
                </c:pt>
                <c:pt idx="19">
                  <c:v>12</c:v>
                </c:pt>
                <c:pt idx="20">
                  <c:v>28</c:v>
                </c:pt>
                <c:pt idx="21">
                  <c:v>22</c:v>
                </c:pt>
                <c:pt idx="22">
                  <c:v>13</c:v>
                </c:pt>
                <c:pt idx="23">
                  <c:v>14</c:v>
                </c:pt>
                <c:pt idx="24">
                  <c:v>6</c:v>
                </c:pt>
                <c:pt idx="25">
                  <c:v>9</c:v>
                </c:pt>
                <c:pt idx="26">
                  <c:v>40</c:v>
                </c:pt>
                <c:pt idx="27">
                  <c:v>24</c:v>
                </c:pt>
                <c:pt idx="28">
                  <c:v>19</c:v>
                </c:pt>
                <c:pt idx="29">
                  <c:v>6</c:v>
                </c:pt>
                <c:pt idx="30">
                  <c:v>23</c:v>
                </c:pt>
                <c:pt idx="31">
                  <c:v>10</c:v>
                </c:pt>
                <c:pt idx="32">
                  <c:v>10</c:v>
                </c:pt>
                <c:pt idx="33">
                  <c:v>22</c:v>
                </c:pt>
                <c:pt idx="34">
                  <c:v>42</c:v>
                </c:pt>
                <c:pt idx="35">
                  <c:v>30</c:v>
                </c:pt>
                <c:pt idx="36">
                  <c:v>8</c:v>
                </c:pt>
                <c:pt idx="37">
                  <c:v>5</c:v>
                </c:pt>
                <c:pt idx="38">
                  <c:v>5</c:v>
                </c:pt>
                <c:pt idx="39">
                  <c:v>5</c:v>
                </c:pt>
                <c:pt idx="40">
                  <c:v>23</c:v>
                </c:pt>
                <c:pt idx="41">
                  <c:v>24</c:v>
                </c:pt>
                <c:pt idx="42">
                  <c:v>19</c:v>
                </c:pt>
                <c:pt idx="43">
                  <c:v>7</c:v>
                </c:pt>
                <c:pt idx="44">
                  <c:v>6</c:v>
                </c:pt>
                <c:pt idx="45">
                  <c:v>35</c:v>
                </c:pt>
                <c:pt idx="46">
                  <c:v>11</c:v>
                </c:pt>
                <c:pt idx="47">
                  <c:v>28</c:v>
                </c:pt>
                <c:pt idx="48">
                  <c:v>77</c:v>
                </c:pt>
                <c:pt idx="49">
                  <c:v>42</c:v>
                </c:pt>
                <c:pt idx="50">
                  <c:v>26</c:v>
                </c:pt>
                <c:pt idx="51">
                  <c:v>14</c:v>
                </c:pt>
                <c:pt idx="52">
                  <c:v>72</c:v>
                </c:pt>
                <c:pt idx="53">
                  <c:v>59</c:v>
                </c:pt>
                <c:pt idx="54">
                  <c:v>26</c:v>
                </c:pt>
                <c:pt idx="55">
                  <c:v>29</c:v>
                </c:pt>
                <c:pt idx="56">
                  <c:v>31</c:v>
                </c:pt>
                <c:pt idx="57">
                  <c:v>10</c:v>
                </c:pt>
                <c:pt idx="58">
                  <c:v>9</c:v>
                </c:pt>
                <c:pt idx="59">
                  <c:v>15</c:v>
                </c:pt>
                <c:pt idx="60">
                  <c:v>14</c:v>
                </c:pt>
                <c:pt idx="61">
                  <c:v>2</c:v>
                </c:pt>
                <c:pt idx="62">
                  <c:v>20</c:v>
                </c:pt>
                <c:pt idx="63">
                  <c:v>70</c:v>
                </c:pt>
                <c:pt idx="64">
                  <c:v>21</c:v>
                </c:pt>
                <c:pt idx="65">
                  <c:v>28</c:v>
                </c:pt>
                <c:pt idx="66">
                  <c:v>67</c:v>
                </c:pt>
                <c:pt idx="67">
                  <c:v>31</c:v>
                </c:pt>
                <c:pt idx="68">
                  <c:v>9</c:v>
                </c:pt>
                <c:pt idx="69">
                  <c:v>32</c:v>
                </c:pt>
                <c:pt idx="70">
                  <c:v>20</c:v>
                </c:pt>
                <c:pt idx="71">
                  <c:v>8</c:v>
                </c:pt>
                <c:pt idx="72">
                  <c:v>14</c:v>
                </c:pt>
                <c:pt idx="73">
                  <c:v>15</c:v>
                </c:pt>
                <c:pt idx="74">
                  <c:v>17</c:v>
                </c:pt>
                <c:pt idx="75">
                  <c:v>19</c:v>
                </c:pt>
                <c:pt idx="76">
                  <c:v>28</c:v>
                </c:pt>
                <c:pt idx="77">
                  <c:v>16</c:v>
                </c:pt>
                <c:pt idx="78">
                  <c:v>12</c:v>
                </c:pt>
                <c:pt idx="79">
                  <c:v>10</c:v>
                </c:pt>
                <c:pt idx="80">
                  <c:v>14</c:v>
                </c:pt>
                <c:pt idx="81">
                  <c:v>24</c:v>
                </c:pt>
                <c:pt idx="82">
                  <c:v>16</c:v>
                </c:pt>
                <c:pt idx="83">
                  <c:v>14</c:v>
                </c:pt>
                <c:pt idx="84">
                  <c:v>44</c:v>
                </c:pt>
                <c:pt idx="85">
                  <c:v>2</c:v>
                </c:pt>
                <c:pt idx="86">
                  <c:v>12</c:v>
                </c:pt>
                <c:pt idx="87">
                  <c:v>8</c:v>
                </c:pt>
                <c:pt idx="88">
                  <c:v>18</c:v>
                </c:pt>
                <c:pt idx="89">
                  <c:v>16</c:v>
                </c:pt>
                <c:pt idx="90">
                  <c:v>26</c:v>
                </c:pt>
                <c:pt idx="91">
                  <c:v>24</c:v>
                </c:pt>
                <c:pt idx="92">
                  <c:v>18</c:v>
                </c:pt>
                <c:pt idx="93">
                  <c:v>11</c:v>
                </c:pt>
                <c:pt idx="94">
                  <c:v>17</c:v>
                </c:pt>
                <c:pt idx="95">
                  <c:v>2</c:v>
                </c:pt>
                <c:pt idx="96">
                  <c:v>5</c:v>
                </c:pt>
                <c:pt idx="97">
                  <c:v>19</c:v>
                </c:pt>
                <c:pt idx="98">
                  <c:v>72</c:v>
                </c:pt>
                <c:pt idx="99">
                  <c:v>31</c:v>
                </c:pt>
                <c:pt idx="100">
                  <c:v>19</c:v>
                </c:pt>
                <c:pt idx="101">
                  <c:v>47</c:v>
                </c:pt>
                <c:pt idx="102">
                  <c:v>27</c:v>
                </c:pt>
                <c:pt idx="103">
                  <c:v>27</c:v>
                </c:pt>
                <c:pt idx="104">
                  <c:v>53</c:v>
                </c:pt>
                <c:pt idx="105">
                  <c:v>26</c:v>
                </c:pt>
                <c:pt idx="106">
                  <c:v>10</c:v>
                </c:pt>
                <c:pt idx="107">
                  <c:v>10</c:v>
                </c:pt>
                <c:pt idx="108">
                  <c:v>3</c:v>
                </c:pt>
                <c:pt idx="109">
                  <c:v>6</c:v>
                </c:pt>
                <c:pt idx="110">
                  <c:v>4</c:v>
                </c:pt>
                <c:pt idx="111">
                  <c:v>3</c:v>
                </c:pt>
                <c:pt idx="112">
                  <c:v>4</c:v>
                </c:pt>
                <c:pt idx="113">
                  <c:v>7</c:v>
                </c:pt>
                <c:pt idx="114">
                  <c:v>3</c:v>
                </c:pt>
                <c:pt idx="115">
                  <c:v>10</c:v>
                </c:pt>
                <c:pt idx="116">
                  <c:v>7</c:v>
                </c:pt>
                <c:pt idx="117">
                  <c:v>7</c:v>
                </c:pt>
                <c:pt idx="118">
                  <c:v>2</c:v>
                </c:pt>
                <c:pt idx="119">
                  <c:v>4</c:v>
                </c:pt>
                <c:pt idx="120">
                  <c:v>3</c:v>
                </c:pt>
                <c:pt idx="121">
                  <c:v>5</c:v>
                </c:pt>
                <c:pt idx="122">
                  <c:v>4</c:v>
                </c:pt>
                <c:pt idx="123">
                  <c:v>5</c:v>
                </c:pt>
                <c:pt idx="124">
                  <c:v>5</c:v>
                </c:pt>
                <c:pt idx="125">
                  <c:v>2</c:v>
                </c:pt>
                <c:pt idx="126">
                  <c:v>3</c:v>
                </c:pt>
                <c:pt idx="127">
                  <c:v>2</c:v>
                </c:pt>
                <c:pt idx="128">
                  <c:v>2</c:v>
                </c:pt>
                <c:pt idx="129">
                  <c:v>1</c:v>
                </c:pt>
                <c:pt idx="130">
                  <c:v>2</c:v>
                </c:pt>
                <c:pt idx="131">
                  <c:v>1</c:v>
                </c:pt>
                <c:pt idx="132">
                  <c:v>1</c:v>
                </c:pt>
                <c:pt idx="133">
                  <c:v>5</c:v>
                </c:pt>
                <c:pt idx="134">
                  <c:v>3</c:v>
                </c:pt>
                <c:pt idx="135">
                  <c:v>2</c:v>
                </c:pt>
                <c:pt idx="136">
                  <c:v>4</c:v>
                </c:pt>
                <c:pt idx="137">
                  <c:v>16</c:v>
                </c:pt>
                <c:pt idx="138">
                  <c:v>11</c:v>
                </c:pt>
                <c:pt idx="139">
                  <c:v>3</c:v>
                </c:pt>
                <c:pt idx="140">
                  <c:v>1</c:v>
                </c:pt>
                <c:pt idx="141">
                  <c:v>2</c:v>
                </c:pt>
                <c:pt idx="142">
                  <c:v>3</c:v>
                </c:pt>
                <c:pt idx="143">
                  <c:v>4</c:v>
                </c:pt>
                <c:pt idx="144">
                  <c:v>2</c:v>
                </c:pt>
                <c:pt idx="145">
                  <c:v>1</c:v>
                </c:pt>
                <c:pt idx="146">
                  <c:v>1</c:v>
                </c:pt>
                <c:pt idx="147">
                  <c:v>8</c:v>
                </c:pt>
                <c:pt idx="148">
                  <c:v>1</c:v>
                </c:pt>
                <c:pt idx="149">
                  <c:v>2</c:v>
                </c:pt>
                <c:pt idx="150">
                  <c:v>5</c:v>
                </c:pt>
                <c:pt idx="151">
                  <c:v>2</c:v>
                </c:pt>
                <c:pt idx="152">
                  <c:v>5</c:v>
                </c:pt>
                <c:pt idx="153">
                  <c:v>4</c:v>
                </c:pt>
                <c:pt idx="154">
                  <c:v>2</c:v>
                </c:pt>
                <c:pt idx="155">
                  <c:v>5</c:v>
                </c:pt>
                <c:pt idx="156">
                  <c:v>1</c:v>
                </c:pt>
                <c:pt idx="157">
                  <c:v>1</c:v>
                </c:pt>
                <c:pt idx="158">
                  <c:v>2</c:v>
                </c:pt>
                <c:pt idx="159">
                  <c:v>1</c:v>
                </c:pt>
                <c:pt idx="160">
                  <c:v>2</c:v>
                </c:pt>
                <c:pt idx="161">
                  <c:v>3</c:v>
                </c:pt>
                <c:pt idx="162">
                  <c:v>7</c:v>
                </c:pt>
                <c:pt idx="163">
                  <c:v>4</c:v>
                </c:pt>
                <c:pt idx="164">
                  <c:v>1</c:v>
                </c:pt>
              </c:numCache>
            </c:numRef>
          </c:yVal>
          <c:smooth val="1"/>
          <c:extLst>
            <c:ext xmlns:c16="http://schemas.microsoft.com/office/drawing/2014/chart" uri="{C3380CC4-5D6E-409C-BE32-E72D297353CC}">
              <c16:uniqueId val="{00000007-9F88-214B-84A2-3DC3FB1C9488}"/>
            </c:ext>
          </c:extLst>
        </c:ser>
        <c:dLbls>
          <c:showLegendKey val="0"/>
          <c:showVal val="0"/>
          <c:showCatName val="0"/>
          <c:showSerName val="0"/>
          <c:showPercent val="0"/>
          <c:showBubbleSize val="0"/>
        </c:dLbls>
        <c:axId val="4"/>
        <c:axId val="5"/>
      </c:scatterChart>
      <c:valAx>
        <c:axId val="4"/>
        <c:scaling>
          <c:orientation val="minMax"/>
          <c:max val="19570"/>
          <c:min val="19358"/>
        </c:scaling>
        <c:delete val="0"/>
        <c:axPos val="b"/>
        <c:majorGridlines>
          <c:spPr>
            <a:ln>
              <a:noFill/>
            </a:ln>
          </c:spPr>
        </c:majorGridlines>
        <c:numFmt formatCode="General" sourceLinked="1"/>
        <c:majorTickMark val="none"/>
        <c:minorTickMark val="none"/>
        <c:tickLblPos val="none"/>
        <c:spPr>
          <a:ln w="12700" cmpd="sng" algn="ctr">
            <a:solidFill>
              <a:srgbClr val="63666A"/>
            </a:solidFill>
            <a:prstDash val="solid"/>
          </a:ln>
        </c:spPr>
        <c:crossAx val="5"/>
        <c:crosses val="min"/>
        <c:crossBetween val="midCat"/>
      </c:valAx>
      <c:valAx>
        <c:axId val="5"/>
        <c:scaling>
          <c:orientation val="minMax"/>
          <c:max val="84"/>
          <c:min val="0"/>
        </c:scaling>
        <c:delete val="1"/>
        <c:axPos val="l"/>
        <c:numFmt formatCode="General" sourceLinked="1"/>
        <c:majorTickMark val="out"/>
        <c:minorTickMark val="none"/>
        <c:tickLblPos val="nextTo"/>
        <c:crossAx val="4"/>
        <c:crosses val="min"/>
        <c:crossBetween val="midCat"/>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96F26-264C-4848-85B0-DCD87A57735B}" type="datetimeFigureOut">
              <a:rPr lang="en-RU" smtClean="0"/>
              <a:t>4/12/24</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3AC38-9F28-B14B-A73F-B2401AB2595F}" type="slidenum">
              <a:rPr lang="en-RU" smtClean="0"/>
              <a:t>‹#›</a:t>
            </a:fld>
            <a:endParaRPr lang="en-RU"/>
          </a:p>
        </p:txBody>
      </p:sp>
    </p:spTree>
    <p:extLst>
      <p:ext uri="{BB962C8B-B14F-4D97-AF65-F5344CB8AC3E}">
        <p14:creationId xmlns:p14="http://schemas.microsoft.com/office/powerpoint/2010/main" val="268048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U" dirty="0"/>
          </a:p>
        </p:txBody>
      </p:sp>
      <p:sp>
        <p:nvSpPr>
          <p:cNvPr id="4" name="Slide Number Placeholder 3"/>
          <p:cNvSpPr>
            <a:spLocks noGrp="1"/>
          </p:cNvSpPr>
          <p:nvPr>
            <p:ph type="sldNum" sz="quarter" idx="5"/>
          </p:nvPr>
        </p:nvSpPr>
        <p:spPr/>
        <p:txBody>
          <a:bodyPr/>
          <a:lstStyle/>
          <a:p>
            <a:fld id="{192DC627-F135-423F-928A-8F1A0E2DA284}" type="slidenum">
              <a:rPr lang="ru-RU" smtClean="0"/>
              <a:t>2</a:t>
            </a:fld>
            <a:endParaRPr lang="ru-RU"/>
          </a:p>
        </p:txBody>
      </p:sp>
    </p:spTree>
    <p:extLst>
      <p:ext uri="{BB962C8B-B14F-4D97-AF65-F5344CB8AC3E}">
        <p14:creationId xmlns:p14="http://schemas.microsoft.com/office/powerpoint/2010/main" val="185699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4116426-26A9-4753-9C26-7D285152D301}" type="slidenum">
              <a:rPr lang="ru-RU" smtClean="0"/>
              <a:t>7</a:t>
            </a:fld>
            <a:endParaRPr lang="ru-RU"/>
          </a:p>
        </p:txBody>
      </p:sp>
    </p:spTree>
    <p:extLst>
      <p:ext uri="{BB962C8B-B14F-4D97-AF65-F5344CB8AC3E}">
        <p14:creationId xmlns:p14="http://schemas.microsoft.com/office/powerpoint/2010/main" val="346440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Здесь рассказываем по пунктам, что нужно сделать рознице в каждом случае</a:t>
            </a:r>
          </a:p>
        </p:txBody>
      </p:sp>
      <p:sp>
        <p:nvSpPr>
          <p:cNvPr id="4" name="Номер слайда 3"/>
          <p:cNvSpPr>
            <a:spLocks noGrp="1"/>
          </p:cNvSpPr>
          <p:nvPr>
            <p:ph type="sldNum" sz="quarter" idx="5"/>
          </p:nvPr>
        </p:nvSpPr>
        <p:spPr/>
        <p:txBody>
          <a:bodyPr/>
          <a:lstStyle/>
          <a:p>
            <a:fld id="{1013AC38-9F28-B14B-A73F-B2401AB2595F}" type="slidenum">
              <a:rPr lang="en-RU" smtClean="0"/>
              <a:t>10</a:t>
            </a:fld>
            <a:endParaRPr lang="en-RU"/>
          </a:p>
        </p:txBody>
      </p:sp>
    </p:spTree>
    <p:extLst>
      <p:ext uri="{BB962C8B-B14F-4D97-AF65-F5344CB8AC3E}">
        <p14:creationId xmlns:p14="http://schemas.microsoft.com/office/powerpoint/2010/main" val="71103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Здесь рассказываем по пунктам, что нужно сделать рознице в каждом случае</a:t>
            </a:r>
          </a:p>
        </p:txBody>
      </p:sp>
      <p:sp>
        <p:nvSpPr>
          <p:cNvPr id="4" name="Номер слайда 3"/>
          <p:cNvSpPr>
            <a:spLocks noGrp="1"/>
          </p:cNvSpPr>
          <p:nvPr>
            <p:ph type="sldNum" sz="quarter" idx="5"/>
          </p:nvPr>
        </p:nvSpPr>
        <p:spPr/>
        <p:txBody>
          <a:bodyPr/>
          <a:lstStyle/>
          <a:p>
            <a:fld id="{1013AC38-9F28-B14B-A73F-B2401AB2595F}" type="slidenum">
              <a:rPr lang="en-RU" smtClean="0"/>
              <a:t>11</a:t>
            </a:fld>
            <a:endParaRPr lang="en-RU"/>
          </a:p>
        </p:txBody>
      </p:sp>
    </p:spTree>
    <p:extLst>
      <p:ext uri="{BB962C8B-B14F-4D97-AF65-F5344CB8AC3E}">
        <p14:creationId xmlns:p14="http://schemas.microsoft.com/office/powerpoint/2010/main" val="292297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B08F-6EFF-474D-A583-3264B2717FB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U"/>
          </a:p>
        </p:txBody>
      </p:sp>
      <p:sp>
        <p:nvSpPr>
          <p:cNvPr id="3" name="Subtitle 2">
            <a:extLst>
              <a:ext uri="{FF2B5EF4-FFF2-40B4-BE49-F238E27FC236}">
                <a16:creationId xmlns:a16="http://schemas.microsoft.com/office/drawing/2014/main" id="{E9A955DF-D71B-1A4A-867C-76BAB0A32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U"/>
          </a:p>
        </p:txBody>
      </p:sp>
      <p:sp>
        <p:nvSpPr>
          <p:cNvPr id="4" name="Date Placeholder 3">
            <a:extLst>
              <a:ext uri="{FF2B5EF4-FFF2-40B4-BE49-F238E27FC236}">
                <a16:creationId xmlns:a16="http://schemas.microsoft.com/office/drawing/2014/main" id="{96E74EB5-2D6A-404D-971B-EAD77E09ED1C}"/>
              </a:ext>
            </a:extLst>
          </p:cNvPr>
          <p:cNvSpPr>
            <a:spLocks noGrp="1"/>
          </p:cNvSpPr>
          <p:nvPr>
            <p:ph type="dt" sz="half" idx="10"/>
          </p:nvPr>
        </p:nvSpPr>
        <p:spPr/>
        <p:txBody>
          <a:bodyPr/>
          <a:lstStyle/>
          <a:p>
            <a:fld id="{CB0BDDC5-A27E-3344-AEBA-D4D5892E3003}" type="datetimeFigureOut">
              <a:rPr lang="en-RU" smtClean="0"/>
              <a:t>4/12/24</a:t>
            </a:fld>
            <a:endParaRPr lang="en-RU"/>
          </a:p>
        </p:txBody>
      </p:sp>
      <p:sp>
        <p:nvSpPr>
          <p:cNvPr id="5" name="Footer Placeholder 4">
            <a:extLst>
              <a:ext uri="{FF2B5EF4-FFF2-40B4-BE49-F238E27FC236}">
                <a16:creationId xmlns:a16="http://schemas.microsoft.com/office/drawing/2014/main" id="{8CC44570-0611-6843-964B-F99B5D759D94}"/>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1DC1C912-2A92-5245-AD6C-CFB5168643E5}"/>
              </a:ext>
            </a:extLst>
          </p:cNvPr>
          <p:cNvSpPr>
            <a:spLocks noGrp="1"/>
          </p:cNvSpPr>
          <p:nvPr>
            <p:ph type="sldNum" sz="quarter" idx="12"/>
          </p:nvPr>
        </p:nvSpPr>
        <p:spPr/>
        <p:txBody>
          <a:bodyPr/>
          <a:lstStyle/>
          <a:p>
            <a:fld id="{02F1841B-9294-9448-BADF-57A84A4FD1DD}" type="slidenum">
              <a:rPr lang="en-RU" smtClean="0"/>
              <a:t>‹#›</a:t>
            </a:fld>
            <a:endParaRPr lang="en-RU"/>
          </a:p>
        </p:txBody>
      </p:sp>
    </p:spTree>
    <p:extLst>
      <p:ext uri="{BB962C8B-B14F-4D97-AF65-F5344CB8AC3E}">
        <p14:creationId xmlns:p14="http://schemas.microsoft.com/office/powerpoint/2010/main" val="164278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85AF-82A6-2040-8CC7-3A0C3208DF31}"/>
              </a:ext>
            </a:extLst>
          </p:cNvPr>
          <p:cNvSpPr>
            <a:spLocks noGrp="1"/>
          </p:cNvSpPr>
          <p:nvPr>
            <p:ph type="title"/>
          </p:nvPr>
        </p:nvSpPr>
        <p:spPr/>
        <p:txBody>
          <a:bodyPr/>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FD462FA1-AE1D-CB4E-9A68-2563524C66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CD6E3103-ED12-9C45-8CDC-D03F4E949005}"/>
              </a:ext>
            </a:extLst>
          </p:cNvPr>
          <p:cNvSpPr>
            <a:spLocks noGrp="1"/>
          </p:cNvSpPr>
          <p:nvPr>
            <p:ph type="dt" sz="half" idx="10"/>
          </p:nvPr>
        </p:nvSpPr>
        <p:spPr/>
        <p:txBody>
          <a:bodyPr/>
          <a:lstStyle/>
          <a:p>
            <a:fld id="{CB0BDDC5-A27E-3344-AEBA-D4D5892E3003}" type="datetimeFigureOut">
              <a:rPr lang="en-RU" smtClean="0"/>
              <a:t>4/12/24</a:t>
            </a:fld>
            <a:endParaRPr lang="en-RU"/>
          </a:p>
        </p:txBody>
      </p:sp>
      <p:sp>
        <p:nvSpPr>
          <p:cNvPr id="5" name="Footer Placeholder 4">
            <a:extLst>
              <a:ext uri="{FF2B5EF4-FFF2-40B4-BE49-F238E27FC236}">
                <a16:creationId xmlns:a16="http://schemas.microsoft.com/office/drawing/2014/main" id="{5F1A1A64-44EB-E14A-88F8-7782C9D3218D}"/>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B8140F22-A92D-F540-9624-67206AC68D6F}"/>
              </a:ext>
            </a:extLst>
          </p:cNvPr>
          <p:cNvSpPr>
            <a:spLocks noGrp="1"/>
          </p:cNvSpPr>
          <p:nvPr>
            <p:ph type="sldNum" sz="quarter" idx="12"/>
          </p:nvPr>
        </p:nvSpPr>
        <p:spPr/>
        <p:txBody>
          <a:bodyPr/>
          <a:lstStyle/>
          <a:p>
            <a:fld id="{02F1841B-9294-9448-BADF-57A84A4FD1DD}" type="slidenum">
              <a:rPr lang="en-RU" smtClean="0"/>
              <a:t>‹#›</a:t>
            </a:fld>
            <a:endParaRPr lang="en-RU"/>
          </a:p>
        </p:txBody>
      </p:sp>
    </p:spTree>
    <p:extLst>
      <p:ext uri="{BB962C8B-B14F-4D97-AF65-F5344CB8AC3E}">
        <p14:creationId xmlns:p14="http://schemas.microsoft.com/office/powerpoint/2010/main" val="331262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6790A-17F0-7F49-847D-4576846A4B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DF9D4CAB-6200-DF4A-8002-F19525394B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3A600A33-49C6-DD4E-BBC5-D3F531CFBBCA}"/>
              </a:ext>
            </a:extLst>
          </p:cNvPr>
          <p:cNvSpPr>
            <a:spLocks noGrp="1"/>
          </p:cNvSpPr>
          <p:nvPr>
            <p:ph type="dt" sz="half" idx="10"/>
          </p:nvPr>
        </p:nvSpPr>
        <p:spPr/>
        <p:txBody>
          <a:bodyPr/>
          <a:lstStyle/>
          <a:p>
            <a:fld id="{CB0BDDC5-A27E-3344-AEBA-D4D5892E3003}" type="datetimeFigureOut">
              <a:rPr lang="en-RU" smtClean="0"/>
              <a:t>4/12/24</a:t>
            </a:fld>
            <a:endParaRPr lang="en-RU"/>
          </a:p>
        </p:txBody>
      </p:sp>
      <p:sp>
        <p:nvSpPr>
          <p:cNvPr id="5" name="Footer Placeholder 4">
            <a:extLst>
              <a:ext uri="{FF2B5EF4-FFF2-40B4-BE49-F238E27FC236}">
                <a16:creationId xmlns:a16="http://schemas.microsoft.com/office/drawing/2014/main" id="{1A7F28B9-7443-9D44-BBD1-5034D020E82A}"/>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815CFD0F-AAB2-3846-930A-7EC168F7C6CE}"/>
              </a:ext>
            </a:extLst>
          </p:cNvPr>
          <p:cNvSpPr>
            <a:spLocks noGrp="1"/>
          </p:cNvSpPr>
          <p:nvPr>
            <p:ph type="sldNum" sz="quarter" idx="12"/>
          </p:nvPr>
        </p:nvSpPr>
        <p:spPr/>
        <p:txBody>
          <a:bodyPr/>
          <a:lstStyle/>
          <a:p>
            <a:fld id="{02F1841B-9294-9448-BADF-57A84A4FD1DD}" type="slidenum">
              <a:rPr lang="en-RU" smtClean="0"/>
              <a:t>‹#›</a:t>
            </a:fld>
            <a:endParaRPr lang="en-RU"/>
          </a:p>
        </p:txBody>
      </p:sp>
    </p:spTree>
    <p:extLst>
      <p:ext uri="{BB962C8B-B14F-4D97-AF65-F5344CB8AC3E}">
        <p14:creationId xmlns:p14="http://schemas.microsoft.com/office/powerpoint/2010/main" val="82316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CB99-7922-9A40-A9CE-6E017487A5A4}"/>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EE1E671A-F091-5548-85E7-1252DDEBD4D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BE47E826-2D55-A743-9F3A-2A05D9C8CCB0}"/>
              </a:ext>
            </a:extLst>
          </p:cNvPr>
          <p:cNvSpPr>
            <a:spLocks noGrp="1"/>
          </p:cNvSpPr>
          <p:nvPr>
            <p:ph type="dt" sz="half" idx="10"/>
          </p:nvPr>
        </p:nvSpPr>
        <p:spPr/>
        <p:txBody>
          <a:bodyPr/>
          <a:lstStyle/>
          <a:p>
            <a:fld id="{CB0BDDC5-A27E-3344-AEBA-D4D5892E3003}" type="datetimeFigureOut">
              <a:rPr lang="en-RU" smtClean="0"/>
              <a:t>4/12/24</a:t>
            </a:fld>
            <a:endParaRPr lang="en-RU"/>
          </a:p>
        </p:txBody>
      </p:sp>
      <p:sp>
        <p:nvSpPr>
          <p:cNvPr id="5" name="Footer Placeholder 4">
            <a:extLst>
              <a:ext uri="{FF2B5EF4-FFF2-40B4-BE49-F238E27FC236}">
                <a16:creationId xmlns:a16="http://schemas.microsoft.com/office/drawing/2014/main" id="{44ED90B0-4352-7540-A04B-F43E6B761468}"/>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2175BEC7-ACCE-554C-B1E7-961076BC8E10}"/>
              </a:ext>
            </a:extLst>
          </p:cNvPr>
          <p:cNvSpPr>
            <a:spLocks noGrp="1"/>
          </p:cNvSpPr>
          <p:nvPr>
            <p:ph type="sldNum" sz="quarter" idx="12"/>
          </p:nvPr>
        </p:nvSpPr>
        <p:spPr/>
        <p:txBody>
          <a:bodyPr/>
          <a:lstStyle/>
          <a:p>
            <a:fld id="{02F1841B-9294-9448-BADF-57A84A4FD1DD}" type="slidenum">
              <a:rPr lang="en-RU" smtClean="0"/>
              <a:t>‹#›</a:t>
            </a:fld>
            <a:endParaRPr lang="en-RU"/>
          </a:p>
        </p:txBody>
      </p:sp>
    </p:spTree>
    <p:extLst>
      <p:ext uri="{BB962C8B-B14F-4D97-AF65-F5344CB8AC3E}">
        <p14:creationId xmlns:p14="http://schemas.microsoft.com/office/powerpoint/2010/main" val="92253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43BF-53C2-B146-8E92-862546C7A59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U"/>
          </a:p>
        </p:txBody>
      </p:sp>
      <p:sp>
        <p:nvSpPr>
          <p:cNvPr id="3" name="Text Placeholder 2">
            <a:extLst>
              <a:ext uri="{FF2B5EF4-FFF2-40B4-BE49-F238E27FC236}">
                <a16:creationId xmlns:a16="http://schemas.microsoft.com/office/drawing/2014/main" id="{2E7D4105-4377-D64D-B746-37334DE57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9EF8EB4-7C5D-B647-9741-3F7FFE42B200}"/>
              </a:ext>
            </a:extLst>
          </p:cNvPr>
          <p:cNvSpPr>
            <a:spLocks noGrp="1"/>
          </p:cNvSpPr>
          <p:nvPr>
            <p:ph type="dt" sz="half" idx="10"/>
          </p:nvPr>
        </p:nvSpPr>
        <p:spPr/>
        <p:txBody>
          <a:bodyPr/>
          <a:lstStyle/>
          <a:p>
            <a:fld id="{CB0BDDC5-A27E-3344-AEBA-D4D5892E3003}" type="datetimeFigureOut">
              <a:rPr lang="en-RU" smtClean="0"/>
              <a:t>4/12/24</a:t>
            </a:fld>
            <a:endParaRPr lang="en-RU"/>
          </a:p>
        </p:txBody>
      </p:sp>
      <p:sp>
        <p:nvSpPr>
          <p:cNvPr id="5" name="Footer Placeholder 4">
            <a:extLst>
              <a:ext uri="{FF2B5EF4-FFF2-40B4-BE49-F238E27FC236}">
                <a16:creationId xmlns:a16="http://schemas.microsoft.com/office/drawing/2014/main" id="{1CDDF81C-968E-C243-B9E0-45A43E5C1EF4}"/>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37BEFE31-3297-3649-B46F-F25ED53D354A}"/>
              </a:ext>
            </a:extLst>
          </p:cNvPr>
          <p:cNvSpPr>
            <a:spLocks noGrp="1"/>
          </p:cNvSpPr>
          <p:nvPr>
            <p:ph type="sldNum" sz="quarter" idx="12"/>
          </p:nvPr>
        </p:nvSpPr>
        <p:spPr/>
        <p:txBody>
          <a:bodyPr/>
          <a:lstStyle/>
          <a:p>
            <a:fld id="{02F1841B-9294-9448-BADF-57A84A4FD1DD}" type="slidenum">
              <a:rPr lang="en-RU" smtClean="0"/>
              <a:t>‹#›</a:t>
            </a:fld>
            <a:endParaRPr lang="en-RU"/>
          </a:p>
        </p:txBody>
      </p:sp>
    </p:spTree>
    <p:extLst>
      <p:ext uri="{BB962C8B-B14F-4D97-AF65-F5344CB8AC3E}">
        <p14:creationId xmlns:p14="http://schemas.microsoft.com/office/powerpoint/2010/main" val="422988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4960-7FCD-E54A-B1E8-6C5999DA4052}"/>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803739F5-E4C8-674D-BF58-D4F32746FE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Content Placeholder 3">
            <a:extLst>
              <a:ext uri="{FF2B5EF4-FFF2-40B4-BE49-F238E27FC236}">
                <a16:creationId xmlns:a16="http://schemas.microsoft.com/office/drawing/2014/main" id="{C0D32C9E-76C3-1547-86C6-C605C08E659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Date Placeholder 4">
            <a:extLst>
              <a:ext uri="{FF2B5EF4-FFF2-40B4-BE49-F238E27FC236}">
                <a16:creationId xmlns:a16="http://schemas.microsoft.com/office/drawing/2014/main" id="{93D7E010-D4C9-4246-9C6E-F592DA655F67}"/>
              </a:ext>
            </a:extLst>
          </p:cNvPr>
          <p:cNvSpPr>
            <a:spLocks noGrp="1"/>
          </p:cNvSpPr>
          <p:nvPr>
            <p:ph type="dt" sz="half" idx="10"/>
          </p:nvPr>
        </p:nvSpPr>
        <p:spPr/>
        <p:txBody>
          <a:bodyPr/>
          <a:lstStyle/>
          <a:p>
            <a:fld id="{CB0BDDC5-A27E-3344-AEBA-D4D5892E3003}" type="datetimeFigureOut">
              <a:rPr lang="en-RU" smtClean="0"/>
              <a:t>4/12/24</a:t>
            </a:fld>
            <a:endParaRPr lang="en-RU"/>
          </a:p>
        </p:txBody>
      </p:sp>
      <p:sp>
        <p:nvSpPr>
          <p:cNvPr id="6" name="Footer Placeholder 5">
            <a:extLst>
              <a:ext uri="{FF2B5EF4-FFF2-40B4-BE49-F238E27FC236}">
                <a16:creationId xmlns:a16="http://schemas.microsoft.com/office/drawing/2014/main" id="{1A45EC7B-ACF6-FD47-BF37-746029FEA8F6}"/>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FE5BAAEF-F9B8-6845-8518-2F27CA22FDA3}"/>
              </a:ext>
            </a:extLst>
          </p:cNvPr>
          <p:cNvSpPr>
            <a:spLocks noGrp="1"/>
          </p:cNvSpPr>
          <p:nvPr>
            <p:ph type="sldNum" sz="quarter" idx="12"/>
          </p:nvPr>
        </p:nvSpPr>
        <p:spPr/>
        <p:txBody>
          <a:bodyPr/>
          <a:lstStyle/>
          <a:p>
            <a:fld id="{02F1841B-9294-9448-BADF-57A84A4FD1DD}" type="slidenum">
              <a:rPr lang="en-RU" smtClean="0"/>
              <a:t>‹#›</a:t>
            </a:fld>
            <a:endParaRPr lang="en-RU"/>
          </a:p>
        </p:txBody>
      </p:sp>
    </p:spTree>
    <p:extLst>
      <p:ext uri="{BB962C8B-B14F-4D97-AF65-F5344CB8AC3E}">
        <p14:creationId xmlns:p14="http://schemas.microsoft.com/office/powerpoint/2010/main" val="13767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1BF2-4D45-9A4D-AD63-86270984D909}"/>
              </a:ext>
            </a:extLst>
          </p:cNvPr>
          <p:cNvSpPr>
            <a:spLocks noGrp="1"/>
          </p:cNvSpPr>
          <p:nvPr>
            <p:ph type="title"/>
          </p:nvPr>
        </p:nvSpPr>
        <p:spPr>
          <a:xfrm>
            <a:off x="839788" y="365125"/>
            <a:ext cx="10515600" cy="1325563"/>
          </a:xfrm>
        </p:spPr>
        <p:txBody>
          <a:bodyPr/>
          <a:lstStyle/>
          <a:p>
            <a:r>
              <a:rPr lang="en-GB"/>
              <a:t>Click to edit Master title style</a:t>
            </a:r>
            <a:endParaRPr lang="en-RU"/>
          </a:p>
        </p:txBody>
      </p:sp>
      <p:sp>
        <p:nvSpPr>
          <p:cNvPr id="3" name="Text Placeholder 2">
            <a:extLst>
              <a:ext uri="{FF2B5EF4-FFF2-40B4-BE49-F238E27FC236}">
                <a16:creationId xmlns:a16="http://schemas.microsoft.com/office/drawing/2014/main" id="{A61A0983-ADF6-1443-B243-F932F7116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92D0E58-1012-7B4E-BBA6-05F8DB6A59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Text Placeholder 4">
            <a:extLst>
              <a:ext uri="{FF2B5EF4-FFF2-40B4-BE49-F238E27FC236}">
                <a16:creationId xmlns:a16="http://schemas.microsoft.com/office/drawing/2014/main" id="{8435A904-5499-6C44-B380-12C4D2FF3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F7BE015-8C51-894B-B54F-18C5080665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7" name="Date Placeholder 6">
            <a:extLst>
              <a:ext uri="{FF2B5EF4-FFF2-40B4-BE49-F238E27FC236}">
                <a16:creationId xmlns:a16="http://schemas.microsoft.com/office/drawing/2014/main" id="{1F48199A-BB97-7341-A69C-D0EFB5FB534F}"/>
              </a:ext>
            </a:extLst>
          </p:cNvPr>
          <p:cNvSpPr>
            <a:spLocks noGrp="1"/>
          </p:cNvSpPr>
          <p:nvPr>
            <p:ph type="dt" sz="half" idx="10"/>
          </p:nvPr>
        </p:nvSpPr>
        <p:spPr/>
        <p:txBody>
          <a:bodyPr/>
          <a:lstStyle/>
          <a:p>
            <a:fld id="{CB0BDDC5-A27E-3344-AEBA-D4D5892E3003}" type="datetimeFigureOut">
              <a:rPr lang="en-RU" smtClean="0"/>
              <a:t>4/12/24</a:t>
            </a:fld>
            <a:endParaRPr lang="en-RU"/>
          </a:p>
        </p:txBody>
      </p:sp>
      <p:sp>
        <p:nvSpPr>
          <p:cNvPr id="8" name="Footer Placeholder 7">
            <a:extLst>
              <a:ext uri="{FF2B5EF4-FFF2-40B4-BE49-F238E27FC236}">
                <a16:creationId xmlns:a16="http://schemas.microsoft.com/office/drawing/2014/main" id="{4A9D9556-9F0F-7349-9FCB-E7DF393DADE2}"/>
              </a:ext>
            </a:extLst>
          </p:cNvPr>
          <p:cNvSpPr>
            <a:spLocks noGrp="1"/>
          </p:cNvSpPr>
          <p:nvPr>
            <p:ph type="ftr" sz="quarter" idx="11"/>
          </p:nvPr>
        </p:nvSpPr>
        <p:spPr/>
        <p:txBody>
          <a:bodyPr/>
          <a:lstStyle/>
          <a:p>
            <a:endParaRPr lang="en-RU"/>
          </a:p>
        </p:txBody>
      </p:sp>
      <p:sp>
        <p:nvSpPr>
          <p:cNvPr id="9" name="Slide Number Placeholder 8">
            <a:extLst>
              <a:ext uri="{FF2B5EF4-FFF2-40B4-BE49-F238E27FC236}">
                <a16:creationId xmlns:a16="http://schemas.microsoft.com/office/drawing/2014/main" id="{C54B4FC6-0B58-B64F-A091-B87E0D87044F}"/>
              </a:ext>
            </a:extLst>
          </p:cNvPr>
          <p:cNvSpPr>
            <a:spLocks noGrp="1"/>
          </p:cNvSpPr>
          <p:nvPr>
            <p:ph type="sldNum" sz="quarter" idx="12"/>
          </p:nvPr>
        </p:nvSpPr>
        <p:spPr/>
        <p:txBody>
          <a:bodyPr/>
          <a:lstStyle/>
          <a:p>
            <a:fld id="{02F1841B-9294-9448-BADF-57A84A4FD1DD}" type="slidenum">
              <a:rPr lang="en-RU" smtClean="0"/>
              <a:t>‹#›</a:t>
            </a:fld>
            <a:endParaRPr lang="en-RU"/>
          </a:p>
        </p:txBody>
      </p:sp>
    </p:spTree>
    <p:extLst>
      <p:ext uri="{BB962C8B-B14F-4D97-AF65-F5344CB8AC3E}">
        <p14:creationId xmlns:p14="http://schemas.microsoft.com/office/powerpoint/2010/main" val="315164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7DE9-4E8C-D34C-82D7-6A8F1CF01AF4}"/>
              </a:ext>
            </a:extLst>
          </p:cNvPr>
          <p:cNvSpPr>
            <a:spLocks noGrp="1"/>
          </p:cNvSpPr>
          <p:nvPr>
            <p:ph type="title"/>
          </p:nvPr>
        </p:nvSpPr>
        <p:spPr/>
        <p:txBody>
          <a:bodyPr/>
          <a:lstStyle/>
          <a:p>
            <a:r>
              <a:rPr lang="en-GB"/>
              <a:t>Click to edit Master title style</a:t>
            </a:r>
            <a:endParaRPr lang="en-RU"/>
          </a:p>
        </p:txBody>
      </p:sp>
      <p:sp>
        <p:nvSpPr>
          <p:cNvPr id="3" name="Date Placeholder 2">
            <a:extLst>
              <a:ext uri="{FF2B5EF4-FFF2-40B4-BE49-F238E27FC236}">
                <a16:creationId xmlns:a16="http://schemas.microsoft.com/office/drawing/2014/main" id="{1AAE4FE9-A7E7-D945-8818-A6DCF17DFF63}"/>
              </a:ext>
            </a:extLst>
          </p:cNvPr>
          <p:cNvSpPr>
            <a:spLocks noGrp="1"/>
          </p:cNvSpPr>
          <p:nvPr>
            <p:ph type="dt" sz="half" idx="10"/>
          </p:nvPr>
        </p:nvSpPr>
        <p:spPr/>
        <p:txBody>
          <a:bodyPr/>
          <a:lstStyle/>
          <a:p>
            <a:fld id="{CB0BDDC5-A27E-3344-AEBA-D4D5892E3003}" type="datetimeFigureOut">
              <a:rPr lang="en-RU" smtClean="0"/>
              <a:t>4/12/24</a:t>
            </a:fld>
            <a:endParaRPr lang="en-RU"/>
          </a:p>
        </p:txBody>
      </p:sp>
      <p:sp>
        <p:nvSpPr>
          <p:cNvPr id="4" name="Footer Placeholder 3">
            <a:extLst>
              <a:ext uri="{FF2B5EF4-FFF2-40B4-BE49-F238E27FC236}">
                <a16:creationId xmlns:a16="http://schemas.microsoft.com/office/drawing/2014/main" id="{95330671-49BD-2B43-89E8-DBA816078FC7}"/>
              </a:ext>
            </a:extLst>
          </p:cNvPr>
          <p:cNvSpPr>
            <a:spLocks noGrp="1"/>
          </p:cNvSpPr>
          <p:nvPr>
            <p:ph type="ftr" sz="quarter" idx="11"/>
          </p:nvPr>
        </p:nvSpPr>
        <p:spPr/>
        <p:txBody>
          <a:bodyPr/>
          <a:lstStyle/>
          <a:p>
            <a:endParaRPr lang="en-RU"/>
          </a:p>
        </p:txBody>
      </p:sp>
      <p:sp>
        <p:nvSpPr>
          <p:cNvPr id="5" name="Slide Number Placeholder 4">
            <a:extLst>
              <a:ext uri="{FF2B5EF4-FFF2-40B4-BE49-F238E27FC236}">
                <a16:creationId xmlns:a16="http://schemas.microsoft.com/office/drawing/2014/main" id="{6387EC8B-CD5F-E34B-88A2-2E3CBF2429A9}"/>
              </a:ext>
            </a:extLst>
          </p:cNvPr>
          <p:cNvSpPr>
            <a:spLocks noGrp="1"/>
          </p:cNvSpPr>
          <p:nvPr>
            <p:ph type="sldNum" sz="quarter" idx="12"/>
          </p:nvPr>
        </p:nvSpPr>
        <p:spPr/>
        <p:txBody>
          <a:bodyPr/>
          <a:lstStyle/>
          <a:p>
            <a:fld id="{02F1841B-9294-9448-BADF-57A84A4FD1DD}" type="slidenum">
              <a:rPr lang="en-RU" smtClean="0"/>
              <a:t>‹#›</a:t>
            </a:fld>
            <a:endParaRPr lang="en-RU"/>
          </a:p>
        </p:txBody>
      </p:sp>
    </p:spTree>
    <p:extLst>
      <p:ext uri="{BB962C8B-B14F-4D97-AF65-F5344CB8AC3E}">
        <p14:creationId xmlns:p14="http://schemas.microsoft.com/office/powerpoint/2010/main" val="24790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6906A-3D66-9945-B80D-55C44751A323}"/>
              </a:ext>
            </a:extLst>
          </p:cNvPr>
          <p:cNvSpPr>
            <a:spLocks noGrp="1"/>
          </p:cNvSpPr>
          <p:nvPr>
            <p:ph type="dt" sz="half" idx="10"/>
          </p:nvPr>
        </p:nvSpPr>
        <p:spPr/>
        <p:txBody>
          <a:bodyPr/>
          <a:lstStyle/>
          <a:p>
            <a:fld id="{CB0BDDC5-A27E-3344-AEBA-D4D5892E3003}" type="datetimeFigureOut">
              <a:rPr lang="en-RU" smtClean="0"/>
              <a:t>4/12/24</a:t>
            </a:fld>
            <a:endParaRPr lang="en-RU"/>
          </a:p>
        </p:txBody>
      </p:sp>
      <p:sp>
        <p:nvSpPr>
          <p:cNvPr id="3" name="Footer Placeholder 2">
            <a:extLst>
              <a:ext uri="{FF2B5EF4-FFF2-40B4-BE49-F238E27FC236}">
                <a16:creationId xmlns:a16="http://schemas.microsoft.com/office/drawing/2014/main" id="{669C9BDE-FB7C-5546-A034-F65E8717FD3D}"/>
              </a:ext>
            </a:extLst>
          </p:cNvPr>
          <p:cNvSpPr>
            <a:spLocks noGrp="1"/>
          </p:cNvSpPr>
          <p:nvPr>
            <p:ph type="ftr" sz="quarter" idx="11"/>
          </p:nvPr>
        </p:nvSpPr>
        <p:spPr/>
        <p:txBody>
          <a:bodyPr/>
          <a:lstStyle/>
          <a:p>
            <a:endParaRPr lang="en-RU"/>
          </a:p>
        </p:txBody>
      </p:sp>
      <p:sp>
        <p:nvSpPr>
          <p:cNvPr id="4" name="Slide Number Placeholder 3">
            <a:extLst>
              <a:ext uri="{FF2B5EF4-FFF2-40B4-BE49-F238E27FC236}">
                <a16:creationId xmlns:a16="http://schemas.microsoft.com/office/drawing/2014/main" id="{209A6AF4-A90C-C846-A434-057E596F671D}"/>
              </a:ext>
            </a:extLst>
          </p:cNvPr>
          <p:cNvSpPr>
            <a:spLocks noGrp="1"/>
          </p:cNvSpPr>
          <p:nvPr>
            <p:ph type="sldNum" sz="quarter" idx="12"/>
          </p:nvPr>
        </p:nvSpPr>
        <p:spPr/>
        <p:txBody>
          <a:bodyPr/>
          <a:lstStyle/>
          <a:p>
            <a:fld id="{02F1841B-9294-9448-BADF-57A84A4FD1DD}" type="slidenum">
              <a:rPr lang="en-RU" smtClean="0"/>
              <a:t>‹#›</a:t>
            </a:fld>
            <a:endParaRPr lang="en-RU"/>
          </a:p>
        </p:txBody>
      </p:sp>
    </p:spTree>
    <p:extLst>
      <p:ext uri="{BB962C8B-B14F-4D97-AF65-F5344CB8AC3E}">
        <p14:creationId xmlns:p14="http://schemas.microsoft.com/office/powerpoint/2010/main" val="30649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CBFC-927E-6B40-8AFB-3B26247BB9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U"/>
          </a:p>
        </p:txBody>
      </p:sp>
      <p:sp>
        <p:nvSpPr>
          <p:cNvPr id="3" name="Content Placeholder 2">
            <a:extLst>
              <a:ext uri="{FF2B5EF4-FFF2-40B4-BE49-F238E27FC236}">
                <a16:creationId xmlns:a16="http://schemas.microsoft.com/office/drawing/2014/main" id="{8A56983F-C704-B442-BA55-B232822985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Text Placeholder 3">
            <a:extLst>
              <a:ext uri="{FF2B5EF4-FFF2-40B4-BE49-F238E27FC236}">
                <a16:creationId xmlns:a16="http://schemas.microsoft.com/office/drawing/2014/main" id="{5D8A84D9-D0EA-1246-AFEF-BA23D7241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9A6A65-3466-1A44-99EE-FC4F0A0872F3}"/>
              </a:ext>
            </a:extLst>
          </p:cNvPr>
          <p:cNvSpPr>
            <a:spLocks noGrp="1"/>
          </p:cNvSpPr>
          <p:nvPr>
            <p:ph type="dt" sz="half" idx="10"/>
          </p:nvPr>
        </p:nvSpPr>
        <p:spPr/>
        <p:txBody>
          <a:bodyPr/>
          <a:lstStyle/>
          <a:p>
            <a:fld id="{CB0BDDC5-A27E-3344-AEBA-D4D5892E3003}" type="datetimeFigureOut">
              <a:rPr lang="en-RU" smtClean="0"/>
              <a:t>4/12/24</a:t>
            </a:fld>
            <a:endParaRPr lang="en-RU"/>
          </a:p>
        </p:txBody>
      </p:sp>
      <p:sp>
        <p:nvSpPr>
          <p:cNvPr id="6" name="Footer Placeholder 5">
            <a:extLst>
              <a:ext uri="{FF2B5EF4-FFF2-40B4-BE49-F238E27FC236}">
                <a16:creationId xmlns:a16="http://schemas.microsoft.com/office/drawing/2014/main" id="{15C3DBE4-16A5-9147-9ECD-0B774A1DAF2C}"/>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9EE16800-A262-E248-84ED-959A62CA5AD4}"/>
              </a:ext>
            </a:extLst>
          </p:cNvPr>
          <p:cNvSpPr>
            <a:spLocks noGrp="1"/>
          </p:cNvSpPr>
          <p:nvPr>
            <p:ph type="sldNum" sz="quarter" idx="12"/>
          </p:nvPr>
        </p:nvSpPr>
        <p:spPr/>
        <p:txBody>
          <a:bodyPr/>
          <a:lstStyle/>
          <a:p>
            <a:fld id="{02F1841B-9294-9448-BADF-57A84A4FD1DD}" type="slidenum">
              <a:rPr lang="en-RU" smtClean="0"/>
              <a:t>‹#›</a:t>
            </a:fld>
            <a:endParaRPr lang="en-RU"/>
          </a:p>
        </p:txBody>
      </p:sp>
    </p:spTree>
    <p:extLst>
      <p:ext uri="{BB962C8B-B14F-4D97-AF65-F5344CB8AC3E}">
        <p14:creationId xmlns:p14="http://schemas.microsoft.com/office/powerpoint/2010/main" val="307954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51FD-8B45-6F4F-8CCD-912C5310A1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U"/>
          </a:p>
        </p:txBody>
      </p:sp>
      <p:sp>
        <p:nvSpPr>
          <p:cNvPr id="3" name="Picture Placeholder 2">
            <a:extLst>
              <a:ext uri="{FF2B5EF4-FFF2-40B4-BE49-F238E27FC236}">
                <a16:creationId xmlns:a16="http://schemas.microsoft.com/office/drawing/2014/main" id="{5263F570-C064-B448-867B-525887886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U"/>
          </a:p>
        </p:txBody>
      </p:sp>
      <p:sp>
        <p:nvSpPr>
          <p:cNvPr id="4" name="Text Placeholder 3">
            <a:extLst>
              <a:ext uri="{FF2B5EF4-FFF2-40B4-BE49-F238E27FC236}">
                <a16:creationId xmlns:a16="http://schemas.microsoft.com/office/drawing/2014/main" id="{58B915EF-77CD-FB4B-8407-D5734413A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2114FB-1591-3B4F-A3B5-E3A779D66829}"/>
              </a:ext>
            </a:extLst>
          </p:cNvPr>
          <p:cNvSpPr>
            <a:spLocks noGrp="1"/>
          </p:cNvSpPr>
          <p:nvPr>
            <p:ph type="dt" sz="half" idx="10"/>
          </p:nvPr>
        </p:nvSpPr>
        <p:spPr/>
        <p:txBody>
          <a:bodyPr/>
          <a:lstStyle/>
          <a:p>
            <a:fld id="{CB0BDDC5-A27E-3344-AEBA-D4D5892E3003}" type="datetimeFigureOut">
              <a:rPr lang="en-RU" smtClean="0"/>
              <a:t>4/12/24</a:t>
            </a:fld>
            <a:endParaRPr lang="en-RU"/>
          </a:p>
        </p:txBody>
      </p:sp>
      <p:sp>
        <p:nvSpPr>
          <p:cNvPr id="6" name="Footer Placeholder 5">
            <a:extLst>
              <a:ext uri="{FF2B5EF4-FFF2-40B4-BE49-F238E27FC236}">
                <a16:creationId xmlns:a16="http://schemas.microsoft.com/office/drawing/2014/main" id="{C3955910-8980-4A49-AB67-FF3DDAFB414E}"/>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4DE91A1F-9C1A-E94C-BCFA-63B6A15BDCFB}"/>
              </a:ext>
            </a:extLst>
          </p:cNvPr>
          <p:cNvSpPr>
            <a:spLocks noGrp="1"/>
          </p:cNvSpPr>
          <p:nvPr>
            <p:ph type="sldNum" sz="quarter" idx="12"/>
          </p:nvPr>
        </p:nvSpPr>
        <p:spPr/>
        <p:txBody>
          <a:bodyPr/>
          <a:lstStyle/>
          <a:p>
            <a:fld id="{02F1841B-9294-9448-BADF-57A84A4FD1DD}" type="slidenum">
              <a:rPr lang="en-RU" smtClean="0"/>
              <a:t>‹#›</a:t>
            </a:fld>
            <a:endParaRPr lang="en-RU"/>
          </a:p>
        </p:txBody>
      </p:sp>
    </p:spTree>
    <p:extLst>
      <p:ext uri="{BB962C8B-B14F-4D97-AF65-F5344CB8AC3E}">
        <p14:creationId xmlns:p14="http://schemas.microsoft.com/office/powerpoint/2010/main" val="373803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78A8B-09AF-134B-AEF2-8906C6E2E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U"/>
          </a:p>
        </p:txBody>
      </p:sp>
      <p:sp>
        <p:nvSpPr>
          <p:cNvPr id="3" name="Text Placeholder 2">
            <a:extLst>
              <a:ext uri="{FF2B5EF4-FFF2-40B4-BE49-F238E27FC236}">
                <a16:creationId xmlns:a16="http://schemas.microsoft.com/office/drawing/2014/main" id="{2CA2D122-01F5-0C45-8105-98B093AEA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F515C198-E442-884E-9194-B52DE894AC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BDDC5-A27E-3344-AEBA-D4D5892E3003}" type="datetimeFigureOut">
              <a:rPr lang="en-RU" smtClean="0"/>
              <a:t>4/12/24</a:t>
            </a:fld>
            <a:endParaRPr lang="en-RU"/>
          </a:p>
        </p:txBody>
      </p:sp>
      <p:sp>
        <p:nvSpPr>
          <p:cNvPr id="5" name="Footer Placeholder 4">
            <a:extLst>
              <a:ext uri="{FF2B5EF4-FFF2-40B4-BE49-F238E27FC236}">
                <a16:creationId xmlns:a16="http://schemas.microsoft.com/office/drawing/2014/main" id="{16A37AEE-32D0-2344-84BA-06B5BA70C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U"/>
          </a:p>
        </p:txBody>
      </p:sp>
      <p:sp>
        <p:nvSpPr>
          <p:cNvPr id="6" name="Slide Number Placeholder 5">
            <a:extLst>
              <a:ext uri="{FF2B5EF4-FFF2-40B4-BE49-F238E27FC236}">
                <a16:creationId xmlns:a16="http://schemas.microsoft.com/office/drawing/2014/main" id="{21042F46-7D08-7B41-973C-7367D3DCFA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1841B-9294-9448-BADF-57A84A4FD1DD}" type="slidenum">
              <a:rPr lang="en-RU" smtClean="0"/>
              <a:t>‹#›</a:t>
            </a:fld>
            <a:endParaRPr lang="en-RU"/>
          </a:p>
        </p:txBody>
      </p:sp>
    </p:spTree>
    <p:extLst>
      <p:ext uri="{BB962C8B-B14F-4D97-AF65-F5344CB8AC3E}">
        <p14:creationId xmlns:p14="http://schemas.microsoft.com/office/powerpoint/2010/main" val="1510935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nsultant.ru/document/cons_doc_LAW_142515/afdbdba2e38033af1ba4d81687b420160bc9203f/#:~:text=5.,%D0%A4%D0%B5%D0%B4%D0%B5%D1%80%D0%B0%D1%86%D0%B8%D0%B8%20%D0%BE%20%D0%BD%D0%B0%D0%BB%D0%BE%D0%B3%D0%B0%D1%85%20%D0%B8%20%D1%81%D0%B1%D0%BE%D1%80%D0%B0%D1%8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gif"/><Relationship Id="rId7" Type="http://schemas.openxmlformats.org/officeDocument/2006/relationships/image" Target="../media/image67.png"/><Relationship Id="rId2" Type="http://schemas.openxmlformats.org/officeDocument/2006/relationships/hyperlink" Target="https://&#1095;&#1077;&#1089;&#1090;&#1085;&#1099;&#1081;&#1079;&#1085;&#1072;&#1082;.&#1088;&#1092;/mobile_business/" TargetMode="Externa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gif"/><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5.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chart" Target="../charts/chart2.xml"/><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slideLayout" Target="../slideLayouts/slideLayout1.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chart" Target="../charts/chart3.xml"/><Relationship Id="rId8" Type="http://schemas.openxmlformats.org/officeDocument/2006/relationships/tags" Target="../tags/tag9.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chart" Target="../charts/chart1.xml"/><Relationship Id="rId20" Type="http://schemas.openxmlformats.org/officeDocument/2006/relationships/tags" Target="../tags/tag21.xml"/><Relationship Id="rId41" Type="http://schemas.openxmlformats.org/officeDocument/2006/relationships/tags" Target="../tags/tag42.xml"/></Relationships>
</file>

<file path=ppt/slides/_rels/slide16.xml.rels><?xml version="1.0" encoding="UTF-8" standalone="yes"?>
<Relationships xmlns="http://schemas.openxmlformats.org/package/2006/relationships"><Relationship Id="rId3" Type="http://schemas.openxmlformats.org/officeDocument/2006/relationships/hyperlink" Target="https://markirovka.ru/community/rezhim-proverok-na-kassakh/rezhim-proverok-na-kassakh" TargetMode="Externa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1095;&#1077;&#1089;&#1090;&#1085;&#1099;&#1081;&#1079;&#1085;&#1072;&#1082;.&#1088;&#1092;/upload/%D0%BE%D1%82_%D0%90%D0%9F%D0%A0%D0%A4_%D1%83%D1%82%D0%B2%D0%B5%D1%80%D0%B6%D0%B4%D0%B5%D0%BD%D0%B8%D0%B5_%D0%A0%D0%B5%D0%B3%D0%BB%D0%B0%D0%BC%D0%B5%D0%BD%D1%82%D0%B0_%D0%B7%D0%B0%D0%BF%D1%80%D0%B5%D1%82_%D0%BD%D0%B0_%D0%BA%D0%B0%D1%81%D1%81%D0%B5_%E2%84%96_8939_%D0%9F10_%D0%94%D0%93_%D0%B2%D1%85.pdf" TargetMode="External"/><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hyperlink" Target="https://&#1095;&#1077;&#1089;&#1090;&#1085;&#1099;&#1081;&#1079;&#1085;&#1072;&#1082;.&#1088;&#1092;/upload/2023_09_01_%D0%BC%D0%B5%D1%82%D0%BE%D0%B4%D0%B8%D1%87%D0%B5%D1%81%D0%BA%D0%B8%D0%B5_%D1%80%D0%B5%D0%BA%D0%BE%D0%BC%D0%B5%D0%BD%D0%B4%D0%B0%D1%86%D0%B8%D0%B8_%D0%B201_3_rev_%D0%B8_%D0%BE%D1%84%D0%BB%D0%B0%D0%B8%CC%86%D0%BD_2.pdf" TargetMode="External"/><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hyperlink" Target="tel:8%20800%20222%201523" TargetMode="External"/><Relationship Id="rId7" Type="http://schemas.openxmlformats.org/officeDocument/2006/relationships/hyperlink" Target="https://t.me/crptbreaking" TargetMode="External"/><Relationship Id="rId2" Type="http://schemas.openxmlformats.org/officeDocument/2006/relationships/hyperlink" Target="mailto:support@crpt.ru" TargetMode="External"/><Relationship Id="rId1" Type="http://schemas.openxmlformats.org/officeDocument/2006/relationships/slideLayout" Target="../slideLayouts/slideLayout2.xml"/><Relationship Id="rId6" Type="http://schemas.openxmlformats.org/officeDocument/2006/relationships/hyperlink" Target="https://markirovka.ru/community/rezhim-proverok-na-kassakh/rezhim-proverok-na-kassakh" TargetMode="External"/><Relationship Id="rId5" Type="http://schemas.openxmlformats.org/officeDocument/2006/relationships/hyperlink" Target="https://&#1095;&#1077;&#1089;&#1090;&#1085;&#1099;&#1081;&#1079;&#1085;&#1072;&#1082;.&#1088;&#1092;/lectures/" TargetMode="External"/><Relationship Id="rId4" Type="http://schemas.openxmlformats.org/officeDocument/2006/relationships/hyperlink" Target="tel:+7%20499%20350%2085%2059" TargetMode="External"/><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hyperlink" Target="https://markirovka.ru/community/rezhim-proverok-na-kassakh/rezhim-proverok-na-kassak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notesSlide" Target="../notesSlides/notesSlide2.xml"/><Relationship Id="rId21"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5.svg"/><Relationship Id="rId25" Type="http://schemas.openxmlformats.org/officeDocument/2006/relationships/image" Target="../media/image53.png"/><Relationship Id="rId2" Type="http://schemas.openxmlformats.org/officeDocument/2006/relationships/slideLayout" Target="../slideLayouts/slideLayout1.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svg"/><Relationship Id="rId1" Type="http://schemas.openxmlformats.org/officeDocument/2006/relationships/tags" Target="../tags/tag1.xml"/><Relationship Id="rId6" Type="http://schemas.openxmlformats.org/officeDocument/2006/relationships/image" Target="../media/image34.png"/><Relationship Id="rId11" Type="http://schemas.openxmlformats.org/officeDocument/2006/relationships/image" Target="../media/image39.svg"/><Relationship Id="rId24" Type="http://schemas.openxmlformats.org/officeDocument/2006/relationships/image" Target="../media/image52.png"/><Relationship Id="rId5" Type="http://schemas.openxmlformats.org/officeDocument/2006/relationships/image" Target="../media/image33.emf"/><Relationship Id="rId15" Type="http://schemas.openxmlformats.org/officeDocument/2006/relationships/image" Target="../media/image43.svg"/><Relationship Id="rId23" Type="http://schemas.openxmlformats.org/officeDocument/2006/relationships/image" Target="../media/image51.sv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svg"/><Relationship Id="rId31" Type="http://schemas.openxmlformats.org/officeDocument/2006/relationships/image" Target="../media/image59.svg"/><Relationship Id="rId4" Type="http://schemas.openxmlformats.org/officeDocument/2006/relationships/oleObject" Target="../embeddings/oleObject1.bin"/><Relationship Id="rId9" Type="http://schemas.openxmlformats.org/officeDocument/2006/relationships/image" Target="../media/image37.sv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svg"/><Relationship Id="rId30"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microsoft.com/office/2007/relationships/hdphoto" Target="../media/hdphoto4.wdp"/><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3666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2D01C5-5AED-5FAF-6F43-F1DA9D2787A0}"/>
              </a:ext>
            </a:extLst>
          </p:cNvPr>
          <p:cNvPicPr>
            <a:picLocks noChangeAspect="1"/>
          </p:cNvPicPr>
          <p:nvPr/>
        </p:nvPicPr>
        <p:blipFill>
          <a:blip r:embed="rId2">
            <a:alphaModFix amt="20000"/>
          </a:blip>
          <a:stretch>
            <a:fillRect/>
          </a:stretch>
        </p:blipFill>
        <p:spPr>
          <a:xfrm>
            <a:off x="0" y="302585"/>
            <a:ext cx="12192000" cy="6252830"/>
          </a:xfrm>
          <a:prstGeom prst="rect">
            <a:avLst/>
          </a:prstGeom>
        </p:spPr>
      </p:pic>
      <p:sp>
        <p:nvSpPr>
          <p:cNvPr id="12" name="Скругленный прямоугольник 8">
            <a:extLst>
              <a:ext uri="{FF2B5EF4-FFF2-40B4-BE49-F238E27FC236}">
                <a16:creationId xmlns:a16="http://schemas.microsoft.com/office/drawing/2014/main" id="{8E28EABE-F6C0-5A4A-972C-7992916D8559}"/>
              </a:ext>
            </a:extLst>
          </p:cNvPr>
          <p:cNvSpPr/>
          <p:nvPr/>
        </p:nvSpPr>
        <p:spPr>
          <a:xfrm>
            <a:off x="3352800" y="2921876"/>
            <a:ext cx="5486400" cy="1014248"/>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defTabSz="839852">
              <a:lnSpc>
                <a:spcPct val="100000"/>
              </a:lnSpc>
            </a:pPr>
            <a:r>
              <a:rPr lang="ru-RU" sz="2400" b="1" dirty="0">
                <a:solidFill>
                  <a:srgbClr val="63666A"/>
                </a:solidFill>
                <a:latin typeface="Segoe UI" panose="020B0502040204020203" pitchFamily="34" charset="0"/>
                <a:ea typeface="Segoe UI" panose="020B0502040204020203" pitchFamily="34" charset="0"/>
                <a:cs typeface="Segoe UI" panose="020B0502040204020203" pitchFamily="34" charset="0"/>
              </a:rPr>
              <a:t>Разрешительный режим</a:t>
            </a:r>
          </a:p>
        </p:txBody>
      </p:sp>
      <p:sp>
        <p:nvSpPr>
          <p:cNvPr id="6" name="Прямоугольник 13">
            <a:extLst>
              <a:ext uri="{FF2B5EF4-FFF2-40B4-BE49-F238E27FC236}">
                <a16:creationId xmlns:a16="http://schemas.microsoft.com/office/drawing/2014/main" id="{E220050C-3EFB-4E54-A4D6-4D29ADFED025}"/>
              </a:ext>
            </a:extLst>
          </p:cNvPr>
          <p:cNvSpPr/>
          <p:nvPr/>
        </p:nvSpPr>
        <p:spPr>
          <a:xfrm>
            <a:off x="703561" y="5691345"/>
            <a:ext cx="5061473" cy="461665"/>
          </a:xfrm>
          <a:prstGeom prst="rect">
            <a:avLst/>
          </a:prstGeom>
        </p:spPr>
        <p:txBody>
          <a:bodyPr wrap="square" lIns="0" tIns="0" rIns="0" bIns="0">
            <a:spAutoFit/>
          </a:bodyPr>
          <a:lstStyle/>
          <a:p>
            <a:pPr defTabSz="839852">
              <a:lnSpc>
                <a:spcPct val="100000"/>
              </a:lnSpc>
            </a:pPr>
            <a:r>
              <a:rPr lang="ru-RU" sz="15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Визгин</a:t>
            </a:r>
            <a:r>
              <a:rPr lang="ru-RU" sz="1500" b="1" dirty="0">
                <a:solidFill>
                  <a:schemeClr val="bg1"/>
                </a:solidFill>
                <a:latin typeface="Segoe UI" panose="020B0502040204020203" pitchFamily="34" charset="0"/>
                <a:ea typeface="Segoe UI" panose="020B0502040204020203" pitchFamily="34" charset="0"/>
                <a:cs typeface="Segoe UI" panose="020B0502040204020203" pitchFamily="34" charset="0"/>
              </a:rPr>
              <a:t> Игорь</a:t>
            </a:r>
          </a:p>
          <a:p>
            <a:pPr defTabSz="839852">
              <a:lnSpc>
                <a:spcPct val="100000"/>
              </a:lnSpc>
            </a:pPr>
            <a:r>
              <a:rPr lang="en-US" sz="1500" u="sng" dirty="0" err="1">
                <a:solidFill>
                  <a:srgbClr val="F6F52E"/>
                </a:solidFill>
                <a:latin typeface="Segoe UI" panose="020B0502040204020203" pitchFamily="34" charset="0"/>
                <a:ea typeface="Segoe UI" panose="020B0502040204020203" pitchFamily="34" charset="0"/>
                <a:cs typeface="Segoe UI" panose="020B0502040204020203" pitchFamily="34" charset="0"/>
              </a:rPr>
              <a:t>checkcodes@crpt.ru</a:t>
            </a:r>
            <a:endParaRPr lang="ru-RU" sz="1500" u="sng" dirty="0">
              <a:solidFill>
                <a:srgbClr val="F6F52E"/>
              </a:solidFill>
            </a:endParaRPr>
          </a:p>
        </p:txBody>
      </p:sp>
    </p:spTree>
    <p:extLst>
      <p:ext uri="{BB962C8B-B14F-4D97-AF65-F5344CB8AC3E}">
        <p14:creationId xmlns:p14="http://schemas.microsoft.com/office/powerpoint/2010/main" val="3234776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48C172D5-E77E-4792-A346-6ADEC541C4C5}"/>
              </a:ext>
            </a:extLst>
          </p:cNvPr>
          <p:cNvSpPr txBox="1"/>
          <p:nvPr/>
        </p:nvSpPr>
        <p:spPr>
          <a:xfrm>
            <a:off x="591375" y="1618876"/>
            <a:ext cx="11009249" cy="4570803"/>
          </a:xfrm>
          <a:prstGeom prst="rect">
            <a:avLst/>
          </a:prstGeom>
          <a:noFill/>
        </p:spPr>
        <p:txBody>
          <a:bodyPr wrap="square" anchor="ctr">
            <a:spAutoFit/>
          </a:bodyPr>
          <a:lstStyle>
            <a:defPPr>
              <a:defRPr lang="en-RU"/>
            </a:defPPr>
            <a:lvl1pPr>
              <a:lnSpc>
                <a:spcPct val="150000"/>
              </a:lnSpc>
              <a:defRPr sz="1600">
                <a:solidFill>
                  <a:srgbClr val="63666A"/>
                </a:solidFill>
                <a:latin typeface="Segoe UI" panose="020B0502040204020203" pitchFamily="34" charset="0"/>
                <a:cs typeface="Segoe UI" panose="020B0502040204020203" pitchFamily="34" charset="0"/>
              </a:defRPr>
            </a:lvl1pPr>
          </a:lstStyle>
          <a:p>
            <a:pPr marL="171450" indent="-171450">
              <a:spcAft>
                <a:spcPts val="1200"/>
              </a:spcAft>
              <a:buFont typeface="Arial" panose="020B0604020202020204" pitchFamily="34" charset="0"/>
              <a:buChar char="•"/>
            </a:pPr>
            <a:r>
              <a:rPr lang="ru-RU" b="1" dirty="0"/>
              <a:t>Истек срок годности. </a:t>
            </a:r>
            <a:r>
              <a:rPr lang="ru-RU" dirty="0"/>
              <a:t>Такая продукция не подлежит реализации потребителям. Это регламентировано ФЗ №29 и ФЗ №2300-1</a:t>
            </a:r>
          </a:p>
          <a:p>
            <a:pPr marL="171450" indent="-171450">
              <a:spcAft>
                <a:spcPts val="1200"/>
              </a:spcAft>
              <a:buFont typeface="Arial" panose="020B0604020202020204" pitchFamily="34" charset="0"/>
              <a:buChar char="•"/>
            </a:pPr>
            <a:r>
              <a:rPr lang="ru-RU" b="1" dirty="0"/>
              <a:t>Блокировка товара по решению органа государственной власти. </a:t>
            </a:r>
            <a:r>
              <a:rPr lang="ru-RU" dirty="0"/>
              <a:t>По вопросам распоряжения по заблокированным товарам может дать разъяснения контролирующий орган.</a:t>
            </a:r>
          </a:p>
          <a:p>
            <a:pPr marL="171450" indent="-171450">
              <a:spcAft>
                <a:spcPts val="1200"/>
              </a:spcAft>
              <a:buFont typeface="Arial" panose="020B0604020202020204" pitchFamily="34" charset="0"/>
              <a:buChar char="•"/>
            </a:pPr>
            <a:r>
              <a:rPr lang="ru-RU" b="1" dirty="0"/>
              <a:t>Продажа товара по цене ниже или выше максимальной розничной цены (для табачной продукции проверка выполняется на основании МРЦ из кода маркировки): </a:t>
            </a:r>
            <a:r>
              <a:rPr lang="ru-RU" dirty="0"/>
              <a:t>необходимо откорректировать розничные цены на табачную продукцию соответствовали максимальным розничным ценам (МРЦ). Это регламентировано </a:t>
            </a:r>
            <a:r>
              <a:rPr lang="ru-RU" dirty="0">
                <a:hlinkClick r:id="rId3"/>
              </a:rPr>
              <a:t>п. 5 ст. 13 ФЗ №15</a:t>
            </a:r>
            <a:r>
              <a:rPr lang="ru-RU" dirty="0"/>
              <a:t>. </a:t>
            </a:r>
          </a:p>
          <a:p>
            <a:pPr marL="171450" indent="-171450">
              <a:spcAft>
                <a:spcPts val="1200"/>
              </a:spcAft>
              <a:buFont typeface="Arial" panose="020B0604020202020204" pitchFamily="34" charset="0"/>
              <a:buChar char="•"/>
            </a:pPr>
            <a:r>
              <a:rPr lang="ru-RU" b="1" dirty="0"/>
              <a:t>Отсутствие в системе маркировки «Честный знак» информации о коде маркировки на товаре либо о его нанесении: </a:t>
            </a:r>
            <a:r>
              <a:rPr lang="ru-RU" dirty="0"/>
              <a:t>это значит, что ваш поставщик отгрузил вам нелегальную продукцию. Такая продукция не подлежит реализации и может нести вред для покупателей. Вам необходимо открыть разбирательство с поставщиком. </a:t>
            </a:r>
          </a:p>
        </p:txBody>
      </p:sp>
      <p:sp>
        <p:nvSpPr>
          <p:cNvPr id="3" name="Скругленный прямоугольник 8">
            <a:extLst>
              <a:ext uri="{FF2B5EF4-FFF2-40B4-BE49-F238E27FC236}">
                <a16:creationId xmlns:a16="http://schemas.microsoft.com/office/drawing/2014/main" id="{59530DFE-3617-0C3C-A15F-668C6CF3B64B}"/>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cs typeface="Segoe UI" panose="020B0502040204020203" pitchFamily="34" charset="0"/>
              </a:rPr>
              <a:t>Причины блокировки и рекомендации, что делать дальше</a:t>
            </a:r>
            <a:endParaRPr lang="en-US" sz="2400" b="1" dirty="0">
              <a:solidFill>
                <a:srgbClr val="63666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8709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48C172D5-E77E-4792-A346-6ADEC541C4C5}"/>
              </a:ext>
            </a:extLst>
          </p:cNvPr>
          <p:cNvSpPr txBox="1"/>
          <p:nvPr/>
        </p:nvSpPr>
        <p:spPr>
          <a:xfrm>
            <a:off x="591375" y="1413441"/>
            <a:ext cx="11009249" cy="4786247"/>
          </a:xfrm>
          <a:prstGeom prst="rect">
            <a:avLst/>
          </a:prstGeom>
          <a:noFill/>
        </p:spPr>
        <p:txBody>
          <a:bodyPr wrap="square" anchor="ctr">
            <a:spAutoFit/>
          </a:bodyPr>
          <a:lstStyle>
            <a:defPPr>
              <a:defRPr lang="en-RU"/>
            </a:defPPr>
            <a:lvl1pPr>
              <a:lnSpc>
                <a:spcPct val="150000"/>
              </a:lnSpc>
              <a:defRPr sz="1600">
                <a:solidFill>
                  <a:srgbClr val="63666A"/>
                </a:solidFill>
                <a:latin typeface="Segoe UI" panose="020B0502040204020203" pitchFamily="34" charset="0"/>
                <a:cs typeface="Segoe UI" panose="020B0502040204020203" pitchFamily="34" charset="0"/>
              </a:defRPr>
            </a:lvl1pPr>
          </a:lstStyle>
          <a:p>
            <a:pPr marL="171450" indent="-171450">
              <a:spcAft>
                <a:spcPts val="1200"/>
              </a:spcAft>
              <a:buFont typeface="Arial" panose="020B0604020202020204" pitchFamily="34" charset="0"/>
              <a:buChar char="•"/>
            </a:pPr>
            <a:r>
              <a:rPr lang="ru-RU" b="1" dirty="0"/>
              <a:t>Отсутствие информации о вводе в оборот кода маркировки на товаре: </a:t>
            </a:r>
            <a:r>
              <a:rPr lang="ru-RU" dirty="0"/>
              <a:t>это значит, что производитель или импортер товара не выполнил все требования к поставляемой продукции. Такая продукция не подлежит реализации. Рекомендуем обратиться к поставщику за разъяснениями. </a:t>
            </a:r>
          </a:p>
          <a:p>
            <a:pPr marL="171450" indent="-171450">
              <a:spcAft>
                <a:spcPts val="1200"/>
              </a:spcAft>
              <a:buFont typeface="Arial" panose="020B0604020202020204" pitchFamily="34" charset="0"/>
              <a:buChar char="•"/>
            </a:pPr>
            <a:r>
              <a:rPr lang="ru-RU" b="1" dirty="0"/>
              <a:t>Наличие информации, что товар с таким кодом маркировки ранее уже был выведен </a:t>
            </a:r>
            <a:r>
              <a:rPr lang="ru-RU" b="1"/>
              <a:t>из оборота: </a:t>
            </a:r>
            <a:r>
              <a:rPr lang="ru-RU" dirty="0"/>
              <a:t>это значит, что товар с таким кодом маркировки был продан ранее. Это может происходить либо по вине кассира, либо если вы приняли от поставщика товар, легальность которого сомнительна. Если блокировка по вине розницы, то необходимо провести инструктаж кассиров о необходимости сканировать КМ с каждой единицы товара. Если по вине недобросовестного поставщика, вам необходимо открыть разбирательство с поставщиком. </a:t>
            </a:r>
          </a:p>
          <a:p>
            <a:pPr marL="171450" indent="-171450">
              <a:spcAft>
                <a:spcPts val="1200"/>
              </a:spcAft>
              <a:buFont typeface="Arial" panose="020B0604020202020204" pitchFamily="34" charset="0"/>
              <a:buChar char="•"/>
            </a:pPr>
            <a:r>
              <a:rPr lang="ru-RU" b="1" dirty="0"/>
              <a:t>Не проходит валидацию код криптографической проверки: </a:t>
            </a:r>
            <a:r>
              <a:rPr lang="ru-RU" dirty="0"/>
              <a:t>это может означать, что ваш поставщик отгрузил вам продукцию с некорректным кодом маркировки. Такая продукция не подлежит реализации. Вам необходимо открыть разбирательство с поставщиком. </a:t>
            </a:r>
          </a:p>
        </p:txBody>
      </p:sp>
      <p:sp>
        <p:nvSpPr>
          <p:cNvPr id="3" name="Скругленный прямоугольник 8">
            <a:extLst>
              <a:ext uri="{FF2B5EF4-FFF2-40B4-BE49-F238E27FC236}">
                <a16:creationId xmlns:a16="http://schemas.microsoft.com/office/drawing/2014/main" id="{59530DFE-3617-0C3C-A15F-668C6CF3B64B}"/>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cs typeface="Segoe UI" panose="020B0502040204020203" pitchFamily="34" charset="0"/>
              </a:rPr>
              <a:t>Причины блокировки и рекомендации, что делать дальше</a:t>
            </a:r>
            <a:endParaRPr lang="en-US" sz="2400" b="1" dirty="0">
              <a:solidFill>
                <a:srgbClr val="63666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06777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00220-60CB-4AC2-A5EA-EFA283D6EFAF}"/>
              </a:ext>
            </a:extLst>
          </p:cNvPr>
          <p:cNvSpPr txBox="1"/>
          <p:nvPr/>
        </p:nvSpPr>
        <p:spPr>
          <a:xfrm>
            <a:off x="516001" y="1502324"/>
            <a:ext cx="11159999" cy="4708981"/>
          </a:xfrm>
          <a:prstGeom prst="rect">
            <a:avLst/>
          </a:prstGeom>
          <a:noFill/>
        </p:spPr>
        <p:txBody>
          <a:bodyPr wrap="square" anchor="ctr">
            <a:spAutoFit/>
          </a:bodyPr>
          <a:lstStyle>
            <a:defPPr>
              <a:defRPr lang="en-RU"/>
            </a:defPPr>
            <a:lvl1pPr>
              <a:defRPr sz="1600">
                <a:solidFill>
                  <a:srgbClr val="63666A"/>
                </a:solidFill>
                <a:latin typeface="Segoe UI" panose="020B0502040204020203" pitchFamily="34" charset="0"/>
                <a:cs typeface="Segoe UI" panose="020B0502040204020203" pitchFamily="34" charset="0"/>
              </a:defRPr>
            </a:lvl1pPr>
          </a:lstStyle>
          <a:p>
            <a:pPr marL="171450" indent="-171450">
              <a:spcAft>
                <a:spcPts val="1200"/>
              </a:spcAft>
              <a:buFont typeface="Arial" panose="020B0604020202020204" pitchFamily="34" charset="0"/>
              <a:buChar char="•"/>
            </a:pPr>
            <a:r>
              <a:rPr lang="ru-RU" b="1" dirty="0">
                <a:ea typeface="Segoe UI" panose="020B0502040204020203" pitchFamily="34" charset="0"/>
              </a:rPr>
              <a:t>Как работать на кассе с 1 апреля 2024 года? </a:t>
            </a:r>
            <a:r>
              <a:rPr lang="ru-RU" dirty="0">
                <a:ea typeface="Segoe UI" panose="020B0502040204020203" pitchFamily="34" charset="0"/>
              </a:rPr>
              <a:t>С 1 апреля при продаже сигарет, стиков и других видов табачной продукции, а также пива в кегах, кассовая программа будет делать проверку качества продаваемых товаров по нескольким параметрам. Если товар приобретается в блоке (например, блок сигарет, стиков), то вскрывать упаковку не нужно. Достаточно считать код с самого блока.</a:t>
            </a:r>
          </a:p>
          <a:p>
            <a:pPr marL="171450" indent="-171450">
              <a:spcAft>
                <a:spcPts val="1200"/>
              </a:spcAft>
              <a:buFont typeface="Arial" panose="020B0604020202020204" pitchFamily="34" charset="0"/>
              <a:buChar char="•"/>
            </a:pPr>
            <a:r>
              <a:rPr lang="ru-RU" b="1" dirty="0">
                <a:ea typeface="Segoe UI" panose="020B0502040204020203" pitchFamily="34" charset="0"/>
              </a:rPr>
              <a:t>Как происходит проверка? </a:t>
            </a:r>
            <a:r>
              <a:rPr lang="ru-RU" dirty="0">
                <a:ea typeface="Segoe UI" panose="020B0502040204020203" pitchFamily="34" charset="0"/>
              </a:rPr>
              <a:t>После того как вы отсканировали код маркировки с товара, кассовая программа обрабатывает запрос: </a:t>
            </a:r>
          </a:p>
          <a:p>
            <a:pPr marL="628650" lvl="1" indent="-171450">
              <a:spcAft>
                <a:spcPts val="1200"/>
              </a:spcAft>
              <a:buFont typeface="Arial" panose="020B0604020202020204" pitchFamily="34" charset="0"/>
              <a:buChar char="•"/>
            </a:pPr>
            <a:r>
              <a:rPr lang="ru-RU" sz="1600" dirty="0">
                <a:solidFill>
                  <a:srgbClr val="63666A"/>
                </a:solidFill>
                <a:latin typeface="Segoe UI" panose="020B0502040204020203" pitchFamily="34" charset="0"/>
                <a:ea typeface="Segoe UI" panose="020B0502040204020203" pitchFamily="34" charset="0"/>
                <a:cs typeface="Segoe UI" panose="020B0502040204020203" pitchFamily="34" charset="0"/>
              </a:rPr>
              <a:t>Если код маркировки проверку прошел, товар появится в списке покупок;</a:t>
            </a:r>
          </a:p>
          <a:p>
            <a:pPr marL="628650" lvl="1" indent="-171450">
              <a:spcAft>
                <a:spcPts val="1200"/>
              </a:spcAft>
              <a:buFont typeface="Arial" panose="020B0604020202020204" pitchFamily="34" charset="0"/>
              <a:buChar char="•"/>
            </a:pPr>
            <a:r>
              <a:rPr lang="ru-RU" sz="1600" dirty="0">
                <a:solidFill>
                  <a:srgbClr val="63666A"/>
                </a:solidFill>
                <a:latin typeface="Segoe UI" panose="020B0502040204020203" pitchFamily="34" charset="0"/>
                <a:ea typeface="Segoe UI" panose="020B0502040204020203" pitchFamily="34" charset="0"/>
                <a:cs typeface="Segoe UI" panose="020B0502040204020203" pitchFamily="34" charset="0"/>
              </a:rPr>
              <a:t>Если код маркировки проверку не прошел, то касса выдаст уведомление о запрете продажи такого товара.</a:t>
            </a:r>
          </a:p>
          <a:p>
            <a:pPr marL="171450" indent="-171450">
              <a:spcAft>
                <a:spcPts val="1200"/>
              </a:spcAft>
              <a:buFont typeface="Arial" panose="020B0604020202020204" pitchFamily="34" charset="0"/>
              <a:buChar char="•"/>
            </a:pPr>
            <a:r>
              <a:rPr lang="ru-RU" b="1" dirty="0">
                <a:ea typeface="Segoe UI" panose="020B0502040204020203" pitchFamily="34" charset="0"/>
              </a:rPr>
              <a:t>Сколько времени занимает проверка? </a:t>
            </a:r>
            <a:r>
              <a:rPr lang="ru-RU" dirty="0">
                <a:ea typeface="Segoe UI" panose="020B0502040204020203" pitchFamily="34" charset="0"/>
              </a:rPr>
              <a:t>Долю секунды. Время ожидания очереди не увеличится.</a:t>
            </a:r>
          </a:p>
          <a:p>
            <a:pPr marL="171450" indent="-171450">
              <a:spcAft>
                <a:spcPts val="1200"/>
              </a:spcAft>
              <a:buFont typeface="Arial" panose="020B0604020202020204" pitchFamily="34" charset="0"/>
              <a:buChar char="•"/>
            </a:pPr>
            <a:r>
              <a:rPr lang="ru-RU" b="1" dirty="0">
                <a:ea typeface="Segoe UI" panose="020B0502040204020203" pitchFamily="34" charset="0"/>
              </a:rPr>
              <a:t>Что делать, если товар проверку не прошел? </a:t>
            </a:r>
            <a:r>
              <a:rPr lang="ru-RU" dirty="0">
                <a:ea typeface="Segoe UI" panose="020B0502040204020203" pitchFamily="34" charset="0"/>
              </a:rPr>
              <a:t>Если товар не прошел проверку, необходимо сообщить покупателю: “Данный товар не прошел по кассе, так как есть сомнения в надлежащем качестве товара“. Предложить покупателю замену товара. Товар, который на кассе не прошел проверку, передать старшему по смене для проверки.</a:t>
            </a:r>
          </a:p>
          <a:p>
            <a:pPr marL="171450" indent="-171450">
              <a:spcAft>
                <a:spcPts val="1200"/>
              </a:spcAft>
              <a:buFont typeface="Arial" panose="020B0604020202020204" pitchFamily="34" charset="0"/>
              <a:buChar char="•"/>
            </a:pPr>
            <a:r>
              <a:rPr lang="ru-RU" b="1" dirty="0"/>
              <a:t>Зачем вводится процедура проверки? </a:t>
            </a:r>
            <a:r>
              <a:rPr lang="ru-RU" dirty="0"/>
              <a:t>Проверка на кассе позволяет исключить продажу просрочки или небезопасной продукции.</a:t>
            </a:r>
          </a:p>
        </p:txBody>
      </p:sp>
      <p:sp>
        <p:nvSpPr>
          <p:cNvPr id="2" name="Скругленный прямоугольник 8">
            <a:extLst>
              <a:ext uri="{FF2B5EF4-FFF2-40B4-BE49-F238E27FC236}">
                <a16:creationId xmlns:a16="http://schemas.microsoft.com/office/drawing/2014/main" id="{085011EA-CA4A-B74E-B366-4F73411451BC}"/>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cs typeface="Segoe UI" panose="020B0502040204020203" pitchFamily="34" charset="0"/>
              </a:rPr>
              <a:t>Ответы на самые популярные вопросы</a:t>
            </a:r>
            <a:endParaRPr lang="en-US" sz="2400" b="1" dirty="0">
              <a:solidFill>
                <a:srgbClr val="63666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62397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00220-60CB-4AC2-A5EA-EFA283D6EFAF}"/>
              </a:ext>
            </a:extLst>
          </p:cNvPr>
          <p:cNvSpPr txBox="1"/>
          <p:nvPr/>
        </p:nvSpPr>
        <p:spPr>
          <a:xfrm>
            <a:off x="516001" y="1122590"/>
            <a:ext cx="11159999" cy="5293757"/>
          </a:xfrm>
          <a:prstGeom prst="rect">
            <a:avLst/>
          </a:prstGeom>
          <a:noFill/>
        </p:spPr>
        <p:txBody>
          <a:bodyPr wrap="square" anchor="ctr">
            <a:spAutoFit/>
          </a:bodyPr>
          <a:lstStyle>
            <a:defPPr>
              <a:defRPr lang="en-RU"/>
            </a:defPPr>
            <a:lvl1pPr>
              <a:defRPr sz="1600">
                <a:solidFill>
                  <a:srgbClr val="63666A"/>
                </a:solidFill>
                <a:latin typeface="Segoe UI" panose="020B0502040204020203" pitchFamily="34" charset="0"/>
                <a:cs typeface="Segoe UI" panose="020B0502040204020203" pitchFamily="34" charset="0"/>
              </a:defRPr>
            </a:lvl1pPr>
          </a:lstStyle>
          <a:p>
            <a:pPr marL="171450" indent="-171450">
              <a:spcAft>
                <a:spcPts val="1200"/>
              </a:spcAft>
              <a:buFont typeface="Arial" panose="020B0604020202020204" pitchFamily="34" charset="0"/>
              <a:buChar char="•"/>
            </a:pPr>
            <a:r>
              <a:rPr lang="ru-RU" b="1" dirty="0"/>
              <a:t>Что делать, если временно отсутствует интернет или долгий ответ от кассового ПО? </a:t>
            </a:r>
            <a:r>
              <a:rPr lang="ru-RU" dirty="0"/>
              <a:t>Отсканируйте код маркировки на кассе товар добавится в чек. Касса настроена так, что при отсутствии интернета или долгого ответа при проверке блокировки товара не будет. После обслуживания покупателя сообщите старшему по смене об отсутствии интернета или долгого ответа от кассы.</a:t>
            </a:r>
          </a:p>
          <a:p>
            <a:pPr marL="171450" indent="-171450">
              <a:spcAft>
                <a:spcPts val="1200"/>
              </a:spcAft>
              <a:buFont typeface="Arial" panose="020B0604020202020204" pitchFamily="34" charset="0"/>
              <a:buChar char="•"/>
            </a:pPr>
            <a:r>
              <a:rPr lang="ru-RU" b="1" dirty="0"/>
              <a:t>Что делать с товаром, который вернул покупатель, а код маркировки уже отсканирован при продаже? </a:t>
            </a:r>
            <a:r>
              <a:rPr lang="ru-RU" dirty="0"/>
              <a:t>Возврат товара с маркировкой не отличается от возврата любого другого товара. Необходимо оформить на кассе возврат по чеку, товар с этим кодом снова будет доступен к повторной продаже</a:t>
            </a:r>
          </a:p>
          <a:p>
            <a:pPr marL="171450" indent="-171450">
              <a:spcAft>
                <a:spcPts val="1200"/>
              </a:spcAft>
              <a:buFont typeface="Arial" panose="020B0604020202020204" pitchFamily="34" charset="0"/>
              <a:buChar char="•"/>
            </a:pPr>
            <a:r>
              <a:rPr lang="ru-RU" b="1" dirty="0"/>
              <a:t>Все ли табачные изделия подлежат разрешительному режиму?  </a:t>
            </a:r>
            <a:r>
              <a:rPr lang="ru-RU" dirty="0"/>
              <a:t>Да, с 1 апреля 2024 года разрешительный режим будет распространяться на все табачные товарные группы, включая альтернативную табачную продукцию и </a:t>
            </a:r>
            <a:r>
              <a:rPr lang="ru-RU" dirty="0" err="1"/>
              <a:t>никотиносодержащую</a:t>
            </a:r>
            <a:r>
              <a:rPr lang="ru-RU" dirty="0"/>
              <a:t> продукцию. </a:t>
            </a:r>
          </a:p>
          <a:p>
            <a:pPr marL="171450" indent="-171450">
              <a:spcAft>
                <a:spcPts val="1200"/>
              </a:spcAft>
              <a:buFont typeface="Arial" panose="020B0604020202020204" pitchFamily="34" charset="0"/>
              <a:buChar char="•"/>
            </a:pPr>
            <a:r>
              <a:rPr lang="ru-RU" b="1" dirty="0"/>
              <a:t>Чем проверка средствами ККТ (ФФД 1.2) отличается от проверки через ПО? </a:t>
            </a:r>
            <a:r>
              <a:rPr lang="ru-RU" dirty="0"/>
              <a:t>Основное отличие - через программное обеспечение больше перечень проверяемых параметров, такие как: срок годности, статус и т.д. </a:t>
            </a:r>
          </a:p>
          <a:p>
            <a:pPr marL="171450" indent="-171450">
              <a:spcAft>
                <a:spcPts val="1200"/>
              </a:spcAft>
              <a:buFont typeface="Arial" panose="020B0604020202020204" pitchFamily="34" charset="0"/>
              <a:buChar char="•"/>
            </a:pPr>
            <a:r>
              <a:rPr lang="ru-RU" b="1" dirty="0"/>
              <a:t>Какие затраты понесет предприниматель при подключении разрешительного режима на кассах? </a:t>
            </a:r>
            <a:r>
              <a:rPr lang="ru-RU" dirty="0"/>
              <a:t>Новое оборудование для выполнения требований не требуется. Необходимо обновить кассовое ПО. Если вы используете подписку, то все обновления достанутся в рамках этой подписки.</a:t>
            </a:r>
          </a:p>
          <a:p>
            <a:pPr marL="171450" indent="-171450">
              <a:spcAft>
                <a:spcPts val="1200"/>
              </a:spcAft>
              <a:buFont typeface="Arial" panose="020B0604020202020204" pitchFamily="34" charset="0"/>
              <a:buChar char="•"/>
            </a:pPr>
            <a:r>
              <a:rPr lang="ru-RU" b="1" dirty="0"/>
              <a:t>Достаточно ли того что я проверяю продукцию при продаже? </a:t>
            </a:r>
            <a:r>
              <a:rPr lang="ru-RU" dirty="0"/>
              <a:t>Кассовое ПО должно передавать факт и время проверки КМ. То есть отсканировали код, ПО принимает решение о продаже и информация об это проверке ушла в составе кассового чека.</a:t>
            </a:r>
          </a:p>
        </p:txBody>
      </p:sp>
      <p:sp>
        <p:nvSpPr>
          <p:cNvPr id="2" name="Скругленный прямоугольник 8">
            <a:extLst>
              <a:ext uri="{FF2B5EF4-FFF2-40B4-BE49-F238E27FC236}">
                <a16:creationId xmlns:a16="http://schemas.microsoft.com/office/drawing/2014/main" id="{085011EA-CA4A-B74E-B366-4F73411451BC}"/>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cs typeface="Segoe UI" panose="020B0502040204020203" pitchFamily="34" charset="0"/>
              </a:rPr>
              <a:t>Ответы на самые популярные вопросы</a:t>
            </a:r>
            <a:endParaRPr lang="en-US" sz="2400" b="1" dirty="0">
              <a:solidFill>
                <a:srgbClr val="63666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4622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A58873-A6CC-3570-2D29-E32421BCD88B}"/>
              </a:ext>
            </a:extLst>
          </p:cNvPr>
          <p:cNvSpPr/>
          <p:nvPr/>
        </p:nvSpPr>
        <p:spPr>
          <a:xfrm>
            <a:off x="3882" y="2871389"/>
            <a:ext cx="12188117" cy="39849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7" name="TextBox 6">
            <a:extLst>
              <a:ext uri="{FF2B5EF4-FFF2-40B4-BE49-F238E27FC236}">
                <a16:creationId xmlns:a16="http://schemas.microsoft.com/office/drawing/2014/main" id="{AA9F08AB-80A1-41F9-BD70-368844D20D97}"/>
              </a:ext>
            </a:extLst>
          </p:cNvPr>
          <p:cNvSpPr txBox="1"/>
          <p:nvPr/>
        </p:nvSpPr>
        <p:spPr>
          <a:xfrm>
            <a:off x="442165" y="1328584"/>
            <a:ext cx="679754" cy="1631216"/>
          </a:xfrm>
          <a:prstGeom prst="rect">
            <a:avLst/>
          </a:prstGeom>
          <a:noFill/>
        </p:spPr>
        <p:txBody>
          <a:bodyPr wrap="square">
            <a:spAutoFit/>
          </a:bodyPr>
          <a:lstStyle/>
          <a:p>
            <a:r>
              <a:rPr lang="en-US" sz="100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1</a:t>
            </a:r>
            <a:endParaRPr lang="ru-RU" sz="10000" dirty="0">
              <a:solidFill>
                <a:schemeClr val="bg1">
                  <a:lumMod val="95000"/>
                </a:schemeClr>
              </a:solidFill>
            </a:endParaRPr>
          </a:p>
        </p:txBody>
      </p:sp>
      <p:sp>
        <p:nvSpPr>
          <p:cNvPr id="8" name="TextBox 7">
            <a:extLst>
              <a:ext uri="{FF2B5EF4-FFF2-40B4-BE49-F238E27FC236}">
                <a16:creationId xmlns:a16="http://schemas.microsoft.com/office/drawing/2014/main" id="{10936931-3DAB-4F38-A333-28363D278DF3}"/>
              </a:ext>
            </a:extLst>
          </p:cNvPr>
          <p:cNvSpPr txBox="1"/>
          <p:nvPr/>
        </p:nvSpPr>
        <p:spPr>
          <a:xfrm>
            <a:off x="1506936" y="3245186"/>
            <a:ext cx="7156930" cy="830997"/>
          </a:xfrm>
          <a:prstGeom prst="rect">
            <a:avLst/>
          </a:prstGeom>
          <a:noFill/>
        </p:spPr>
        <p:txBody>
          <a:bodyPr wrap="square" anchor="ctr">
            <a:spAutoFit/>
          </a:bodyPr>
          <a:lstStyle>
            <a:defPPr>
              <a:defRPr lang="en-RU"/>
            </a:defPPr>
            <a:lvl1pPr>
              <a:defRPr sz="1600">
                <a:solidFill>
                  <a:srgbClr val="63666A"/>
                </a:solidFill>
                <a:latin typeface="Segoe UI" panose="020B0502040204020203" pitchFamily="34" charset="0"/>
                <a:cs typeface="Segoe UI" panose="020B0502040204020203" pitchFamily="34" charset="0"/>
              </a:defRPr>
            </a:lvl1pPr>
          </a:lstStyle>
          <a:p>
            <a:r>
              <a:rPr lang="ru-RU" dirty="0"/>
              <a:t>С помощью бесплатного мобильного приложения </a:t>
            </a:r>
            <a:r>
              <a:rPr lang="ru-RU" dirty="0">
                <a:hlinkClick r:id="rId2"/>
              </a:rPr>
              <a:t>Честный </a:t>
            </a:r>
            <a:r>
              <a:rPr lang="ru-RU" dirty="0" err="1">
                <a:hlinkClick r:id="rId2"/>
              </a:rPr>
              <a:t>ЗНАК.Бизнес</a:t>
            </a:r>
            <a:r>
              <a:rPr lang="ru-RU" dirty="0"/>
              <a:t>. Функционал сканирования и просмотра статуса товара доступен в безавторизационном режиме (не потребуется УКЭП)</a:t>
            </a:r>
          </a:p>
        </p:txBody>
      </p:sp>
      <p:sp>
        <p:nvSpPr>
          <p:cNvPr id="9" name="TextBox 8">
            <a:extLst>
              <a:ext uri="{FF2B5EF4-FFF2-40B4-BE49-F238E27FC236}">
                <a16:creationId xmlns:a16="http://schemas.microsoft.com/office/drawing/2014/main" id="{FECA2E62-4BBC-4731-BAA1-E08CDF0C1B53}"/>
              </a:ext>
            </a:extLst>
          </p:cNvPr>
          <p:cNvSpPr txBox="1"/>
          <p:nvPr/>
        </p:nvSpPr>
        <p:spPr>
          <a:xfrm>
            <a:off x="451365" y="2845077"/>
            <a:ext cx="679754" cy="1631216"/>
          </a:xfrm>
          <a:prstGeom prst="rect">
            <a:avLst/>
          </a:prstGeom>
          <a:noFill/>
        </p:spPr>
        <p:txBody>
          <a:bodyPr wrap="square">
            <a:spAutoFit/>
          </a:bodyPr>
          <a:lstStyle/>
          <a:p>
            <a:r>
              <a:rPr lang="en-US" sz="10000" b="1" dirty="0">
                <a:solidFill>
                  <a:schemeClr val="bg1"/>
                </a:solidFill>
                <a:latin typeface="Segoe UI" panose="020B0502040204020203" pitchFamily="34" charset="0"/>
                <a:ea typeface="Segoe UI" panose="020B0502040204020203" pitchFamily="34" charset="0"/>
                <a:cs typeface="Segoe UI" panose="020B0502040204020203" pitchFamily="34" charset="0"/>
              </a:rPr>
              <a:t>2</a:t>
            </a:r>
            <a:endParaRPr lang="ru-RU" sz="10000" dirty="0">
              <a:solidFill>
                <a:schemeClr val="bg1"/>
              </a:solidFill>
            </a:endParaRPr>
          </a:p>
        </p:txBody>
      </p:sp>
      <p:sp>
        <p:nvSpPr>
          <p:cNvPr id="10" name="TextBox 9">
            <a:extLst>
              <a:ext uri="{FF2B5EF4-FFF2-40B4-BE49-F238E27FC236}">
                <a16:creationId xmlns:a16="http://schemas.microsoft.com/office/drawing/2014/main" id="{2593B476-44A3-46CD-9BEB-98C9DB5F32BA}"/>
              </a:ext>
            </a:extLst>
          </p:cNvPr>
          <p:cNvSpPr txBox="1"/>
          <p:nvPr/>
        </p:nvSpPr>
        <p:spPr>
          <a:xfrm>
            <a:off x="1389204" y="1851805"/>
            <a:ext cx="3979590" cy="584775"/>
          </a:xfrm>
          <a:prstGeom prst="rect">
            <a:avLst/>
          </a:prstGeom>
          <a:noFill/>
        </p:spPr>
        <p:txBody>
          <a:bodyPr wrap="square" anchor="ctr">
            <a:spAutoFit/>
          </a:bodyPr>
          <a:lstStyle>
            <a:defPPr>
              <a:defRPr lang="en-RU"/>
            </a:defPPr>
            <a:lvl1pPr>
              <a:defRPr sz="1400">
                <a:solidFill>
                  <a:srgbClr val="63666A"/>
                </a:solidFill>
                <a:latin typeface="Segoe UI" panose="020B0502040204020203" pitchFamily="34" charset="0"/>
                <a:cs typeface="Segoe UI" panose="020B0502040204020203" pitchFamily="34" charset="0"/>
              </a:defRPr>
            </a:lvl1pPr>
          </a:lstStyle>
          <a:p>
            <a:r>
              <a:rPr lang="ru-RU" sz="1600" dirty="0"/>
              <a:t>Через кассовое ПО, если функционал информационного окна реализован</a:t>
            </a:r>
          </a:p>
        </p:txBody>
      </p:sp>
      <p:grpSp>
        <p:nvGrpSpPr>
          <p:cNvPr id="11" name="Group 2">
            <a:extLst>
              <a:ext uri="{FF2B5EF4-FFF2-40B4-BE49-F238E27FC236}">
                <a16:creationId xmlns:a16="http://schemas.microsoft.com/office/drawing/2014/main" id="{3D412BCF-E171-4266-8C8E-787402036FD8}"/>
              </a:ext>
            </a:extLst>
          </p:cNvPr>
          <p:cNvGrpSpPr/>
          <p:nvPr/>
        </p:nvGrpSpPr>
        <p:grpSpPr>
          <a:xfrm>
            <a:off x="5411225" y="4109639"/>
            <a:ext cx="1495970" cy="1855970"/>
            <a:chOff x="10180030" y="1560708"/>
            <a:chExt cx="1495970" cy="1855970"/>
          </a:xfrm>
        </p:grpSpPr>
        <p:pic>
          <p:nvPicPr>
            <p:cNvPr id="12" name="Рисунок 43">
              <a:extLst>
                <a:ext uri="{FF2B5EF4-FFF2-40B4-BE49-F238E27FC236}">
                  <a16:creationId xmlns:a16="http://schemas.microsoft.com/office/drawing/2014/main" id="{75692BE2-AEFE-42A8-94C9-47BD7ED005C9}"/>
                </a:ext>
              </a:extLst>
            </p:cNvPr>
            <p:cNvPicPr>
              <a:picLocks noChangeAspect="1"/>
            </p:cNvPicPr>
            <p:nvPr/>
          </p:nvPicPr>
          <p:blipFill>
            <a:blip r:embed="rId3"/>
            <a:stretch>
              <a:fillRect/>
            </a:stretch>
          </p:blipFill>
          <p:spPr>
            <a:xfrm>
              <a:off x="10180030" y="1560708"/>
              <a:ext cx="1495970" cy="1495970"/>
            </a:xfrm>
            <a:prstGeom prst="rect">
              <a:avLst/>
            </a:prstGeom>
          </p:spPr>
        </p:pic>
        <p:pic>
          <p:nvPicPr>
            <p:cNvPr id="13" name="Picture 5" descr="Graphical user interface&#10;&#10;Description automatically generated with low confidence">
              <a:extLst>
                <a:ext uri="{FF2B5EF4-FFF2-40B4-BE49-F238E27FC236}">
                  <a16:creationId xmlns:a16="http://schemas.microsoft.com/office/drawing/2014/main" id="{B3D6C0AB-8EA0-4F59-BA35-463F9E4A7E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78237" y="3056678"/>
              <a:ext cx="1080000" cy="360000"/>
            </a:xfrm>
            <a:prstGeom prst="rect">
              <a:avLst/>
            </a:prstGeom>
          </p:spPr>
        </p:pic>
      </p:grpSp>
      <p:grpSp>
        <p:nvGrpSpPr>
          <p:cNvPr id="14" name="Group 1">
            <a:extLst>
              <a:ext uri="{FF2B5EF4-FFF2-40B4-BE49-F238E27FC236}">
                <a16:creationId xmlns:a16="http://schemas.microsoft.com/office/drawing/2014/main" id="{CBF6DA1E-BC41-411A-ACB0-75D8BE895DD8}"/>
              </a:ext>
            </a:extLst>
          </p:cNvPr>
          <p:cNvGrpSpPr/>
          <p:nvPr/>
        </p:nvGrpSpPr>
        <p:grpSpPr>
          <a:xfrm>
            <a:off x="1471514" y="4099139"/>
            <a:ext cx="1495970" cy="1855970"/>
            <a:chOff x="10170252" y="3616405"/>
            <a:chExt cx="1495970" cy="1855970"/>
          </a:xfrm>
        </p:grpSpPr>
        <p:pic>
          <p:nvPicPr>
            <p:cNvPr id="15" name="Рисунок 45">
              <a:extLst>
                <a:ext uri="{FF2B5EF4-FFF2-40B4-BE49-F238E27FC236}">
                  <a16:creationId xmlns:a16="http://schemas.microsoft.com/office/drawing/2014/main" id="{3B319270-D704-45F6-8107-443703B68525}"/>
                </a:ext>
              </a:extLst>
            </p:cNvPr>
            <p:cNvPicPr>
              <a:picLocks noChangeAspect="1"/>
            </p:cNvPicPr>
            <p:nvPr/>
          </p:nvPicPr>
          <p:blipFill>
            <a:blip r:embed="rId5"/>
            <a:stretch>
              <a:fillRect/>
            </a:stretch>
          </p:blipFill>
          <p:spPr>
            <a:xfrm>
              <a:off x="10170252" y="3616405"/>
              <a:ext cx="1495970" cy="1495970"/>
            </a:xfrm>
            <a:prstGeom prst="rect">
              <a:avLst/>
            </a:prstGeom>
          </p:spPr>
        </p:pic>
        <p:pic>
          <p:nvPicPr>
            <p:cNvPr id="16" name="Picture 7" descr="Graphical user interface&#10;&#10;Description automatically generated with low confidence">
              <a:extLst>
                <a:ext uri="{FF2B5EF4-FFF2-40B4-BE49-F238E27FC236}">
                  <a16:creationId xmlns:a16="http://schemas.microsoft.com/office/drawing/2014/main" id="{71978157-38C9-43FB-8247-83902DF4E6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11637" y="5112375"/>
              <a:ext cx="1213200" cy="360000"/>
            </a:xfrm>
            <a:prstGeom prst="rect">
              <a:avLst/>
            </a:prstGeom>
          </p:spPr>
        </p:pic>
      </p:grpSp>
      <p:grpSp>
        <p:nvGrpSpPr>
          <p:cNvPr id="17" name="Группа 16">
            <a:extLst>
              <a:ext uri="{FF2B5EF4-FFF2-40B4-BE49-F238E27FC236}">
                <a16:creationId xmlns:a16="http://schemas.microsoft.com/office/drawing/2014/main" id="{53CFE645-D2BE-412D-8C14-D16A1BE48DCC}"/>
              </a:ext>
            </a:extLst>
          </p:cNvPr>
          <p:cNvGrpSpPr/>
          <p:nvPr/>
        </p:nvGrpSpPr>
        <p:grpSpPr>
          <a:xfrm>
            <a:off x="3504481" y="4109639"/>
            <a:ext cx="1447925" cy="1780025"/>
            <a:chOff x="8672050" y="4237869"/>
            <a:chExt cx="1447925" cy="1780025"/>
          </a:xfrm>
        </p:grpSpPr>
        <p:pic>
          <p:nvPicPr>
            <p:cNvPr id="18" name="Рисунок 17">
              <a:extLst>
                <a:ext uri="{FF2B5EF4-FFF2-40B4-BE49-F238E27FC236}">
                  <a16:creationId xmlns:a16="http://schemas.microsoft.com/office/drawing/2014/main" id="{C9D5ACA7-9420-491D-A2B1-2B12AF3805B4}"/>
                </a:ext>
              </a:extLst>
            </p:cNvPr>
            <p:cNvPicPr>
              <a:picLocks noChangeAspect="1"/>
            </p:cNvPicPr>
            <p:nvPr/>
          </p:nvPicPr>
          <p:blipFill>
            <a:blip r:embed="rId7"/>
            <a:stretch>
              <a:fillRect/>
            </a:stretch>
          </p:blipFill>
          <p:spPr>
            <a:xfrm>
              <a:off x="8672050" y="4237869"/>
              <a:ext cx="1447925" cy="1447925"/>
            </a:xfrm>
            <a:prstGeom prst="rect">
              <a:avLst/>
            </a:prstGeom>
          </p:spPr>
        </p:pic>
        <p:pic>
          <p:nvPicPr>
            <p:cNvPr id="19" name="Рисунок 18" descr="Изображение выглядит как текст&#10;&#10;Автоматически созданное описание">
              <a:extLst>
                <a:ext uri="{FF2B5EF4-FFF2-40B4-BE49-F238E27FC236}">
                  <a16:creationId xmlns:a16="http://schemas.microsoft.com/office/drawing/2014/main" id="{593C3E6E-ED86-44B3-B983-6233E3A4CC62}"/>
                </a:ext>
              </a:extLst>
            </p:cNvPr>
            <p:cNvPicPr>
              <a:picLocks noChangeAspect="1"/>
            </p:cNvPicPr>
            <p:nvPr/>
          </p:nvPicPr>
          <p:blipFill>
            <a:blip r:embed="rId8"/>
            <a:stretch>
              <a:fillRect/>
            </a:stretch>
          </p:blipFill>
          <p:spPr>
            <a:xfrm>
              <a:off x="8883058" y="5697853"/>
              <a:ext cx="1045466" cy="320041"/>
            </a:xfrm>
            <a:prstGeom prst="rect">
              <a:avLst/>
            </a:prstGeom>
          </p:spPr>
        </p:pic>
      </p:grpSp>
      <p:grpSp>
        <p:nvGrpSpPr>
          <p:cNvPr id="20" name="Группа 19">
            <a:extLst>
              <a:ext uri="{FF2B5EF4-FFF2-40B4-BE49-F238E27FC236}">
                <a16:creationId xmlns:a16="http://schemas.microsoft.com/office/drawing/2014/main" id="{3859295C-112C-46F2-8FCC-B68056B117D5}"/>
              </a:ext>
            </a:extLst>
          </p:cNvPr>
          <p:cNvGrpSpPr/>
          <p:nvPr/>
        </p:nvGrpSpPr>
        <p:grpSpPr>
          <a:xfrm>
            <a:off x="8809219" y="1091345"/>
            <a:ext cx="3138296" cy="5766655"/>
            <a:chOff x="4089509" y="1024238"/>
            <a:chExt cx="3136027" cy="5857874"/>
          </a:xfrm>
        </p:grpSpPr>
        <p:pic>
          <p:nvPicPr>
            <p:cNvPr id="21" name="Рисунок 20">
              <a:extLst>
                <a:ext uri="{FF2B5EF4-FFF2-40B4-BE49-F238E27FC236}">
                  <a16:creationId xmlns:a16="http://schemas.microsoft.com/office/drawing/2014/main" id="{5310F83F-B33C-4309-A0A1-6B4A631900BA}"/>
                </a:ext>
              </a:extLst>
            </p:cNvPr>
            <p:cNvPicPr>
              <a:picLocks noChangeAspect="1"/>
            </p:cNvPicPr>
            <p:nvPr/>
          </p:nvPicPr>
          <p:blipFill>
            <a:blip r:embed="rId9"/>
            <a:stretch>
              <a:fillRect/>
            </a:stretch>
          </p:blipFill>
          <p:spPr>
            <a:xfrm>
              <a:off x="4347407" y="1310855"/>
              <a:ext cx="2555102" cy="5296313"/>
            </a:xfrm>
            <a:prstGeom prst="rect">
              <a:avLst/>
            </a:prstGeom>
          </p:spPr>
        </p:pic>
        <p:pic>
          <p:nvPicPr>
            <p:cNvPr id="22" name="object 19">
              <a:extLst>
                <a:ext uri="{FF2B5EF4-FFF2-40B4-BE49-F238E27FC236}">
                  <a16:creationId xmlns:a16="http://schemas.microsoft.com/office/drawing/2014/main" id="{3EDF7D83-B52D-4E44-BCDA-43D219F0AE5C}"/>
                </a:ext>
              </a:extLst>
            </p:cNvPr>
            <p:cNvPicPr/>
            <p:nvPr/>
          </p:nvPicPr>
          <p:blipFill rotWithShape="1">
            <a:blip r:embed="rId10" cstate="print"/>
            <a:srcRect l="22879" r="23586"/>
            <a:stretch/>
          </p:blipFill>
          <p:spPr>
            <a:xfrm>
              <a:off x="4089509" y="1024238"/>
              <a:ext cx="3136027" cy="5857874"/>
            </a:xfrm>
            <a:prstGeom prst="rect">
              <a:avLst/>
            </a:prstGeom>
          </p:spPr>
        </p:pic>
      </p:grpSp>
      <p:sp>
        <p:nvSpPr>
          <p:cNvPr id="2" name="Скругленный прямоугольник 8">
            <a:extLst>
              <a:ext uri="{FF2B5EF4-FFF2-40B4-BE49-F238E27FC236}">
                <a16:creationId xmlns:a16="http://schemas.microsoft.com/office/drawing/2014/main" id="{7BC60121-DF1D-093E-B8D9-208DFB9B27C9}"/>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cs typeface="Segoe UI" panose="020B0502040204020203" pitchFamily="34" charset="0"/>
              </a:rPr>
              <a:t>Как проверить причину блокировки</a:t>
            </a:r>
            <a:endParaRPr lang="en-US" sz="2400" b="1" dirty="0">
              <a:solidFill>
                <a:srgbClr val="63666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5497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
            <a:extLst>
              <a:ext uri="{FF2B5EF4-FFF2-40B4-BE49-F238E27FC236}">
                <a16:creationId xmlns:a16="http://schemas.microsoft.com/office/drawing/2014/main" id="{9D1FDC9D-0A2A-2449-57CF-4661778CDBFB}"/>
              </a:ext>
            </a:extLst>
          </p:cNvPr>
          <p:cNvGraphicFramePr/>
          <p:nvPr>
            <p:custDataLst>
              <p:tags r:id="rId1"/>
            </p:custDataLst>
          </p:nvPr>
        </p:nvGraphicFramePr>
        <p:xfrm>
          <a:off x="3260725" y="3427574"/>
          <a:ext cx="8377238" cy="1076325"/>
        </p:xfrm>
        <a:graphic>
          <a:graphicData uri="http://schemas.openxmlformats.org/drawingml/2006/chart">
            <c:chart xmlns:c="http://schemas.openxmlformats.org/drawingml/2006/chart" xmlns:r="http://schemas.openxmlformats.org/officeDocument/2006/relationships" r:id="rId46"/>
          </a:graphicData>
        </a:graphic>
      </p:graphicFrame>
      <p:sp>
        <p:nvSpPr>
          <p:cNvPr id="12" name="Скругленный прямоугольник 8">
            <a:extLst>
              <a:ext uri="{FF2B5EF4-FFF2-40B4-BE49-F238E27FC236}">
                <a16:creationId xmlns:a16="http://schemas.microsoft.com/office/drawing/2014/main" id="{8E28EABE-F6C0-5A4A-972C-7992916D8559}"/>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ea typeface="Segoe UI" panose="020B0502040204020203" pitchFamily="34" charset="0"/>
                <a:cs typeface="Segoe UI" panose="020B0502040204020203" pitchFamily="34" charset="0"/>
              </a:rPr>
              <a:t>Эффекты от внедрения в сетях</a:t>
            </a:r>
          </a:p>
        </p:txBody>
      </p:sp>
      <p:sp>
        <p:nvSpPr>
          <p:cNvPr id="3" name="Rectangle 1">
            <a:extLst>
              <a:ext uri="{FF2B5EF4-FFF2-40B4-BE49-F238E27FC236}">
                <a16:creationId xmlns:a16="http://schemas.microsoft.com/office/drawing/2014/main" id="{F63D4F47-4FF2-7254-D69E-07A27D27B36D}"/>
              </a:ext>
            </a:extLst>
          </p:cNvPr>
          <p:cNvSpPr/>
          <p:nvPr/>
        </p:nvSpPr>
        <p:spPr>
          <a:xfrm>
            <a:off x="7942216" y="3605910"/>
            <a:ext cx="2557686" cy="507831"/>
          </a:xfrm>
          <a:prstGeom prst="rect">
            <a:avLst/>
          </a:prstGeom>
          <a:solidFill>
            <a:schemeClr val="bg1"/>
          </a:solidFill>
        </p:spPr>
        <p:txBody>
          <a:bodyPr wrap="square" lIns="0" rIns="0">
            <a:spAutoFit/>
          </a:bodyPr>
          <a:lstStyle/>
          <a:p>
            <a:r>
              <a:rPr lang="ru-RU" sz="900" b="1" dirty="0">
                <a:solidFill>
                  <a:srgbClr val="00B050"/>
                </a:solidFill>
                <a:latin typeface="Segoe UI" panose="020B0502040204020203" pitchFamily="34" charset="0"/>
                <a:ea typeface="Segoe UI" panose="020B0502040204020203" pitchFamily="34" charset="0"/>
                <a:cs typeface="Segoe UI" panose="020B0502040204020203" pitchFamily="34" charset="0"/>
              </a:rPr>
              <a:t>22.09.2023</a:t>
            </a:r>
            <a:endParaRPr lang="ru-RU" sz="90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a:p>
            <a:r>
              <a:rPr lang="ru-RU" sz="900" dirty="0">
                <a:solidFill>
                  <a:srgbClr val="00B050"/>
                </a:solidFill>
                <a:latin typeface="Segoe UI" panose="020B0502040204020203" pitchFamily="34" charset="0"/>
                <a:ea typeface="Segoe UI" panose="020B0502040204020203" pitchFamily="34" charset="0"/>
                <a:cs typeface="Segoe UI" panose="020B0502040204020203" pitchFamily="34" charset="0"/>
              </a:rPr>
              <a:t>ЗАПУСК ВНУТРЕННЕЙ СИСТЕМЫ КОНТРОЛЕЙ НА ДАННЫХ ИЗ СИСТЕМЫ МАРКИРОВКИ</a:t>
            </a:r>
            <a:endParaRPr lang="x-none" sz="900" b="1"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Chart 3">
            <a:extLst>
              <a:ext uri="{FF2B5EF4-FFF2-40B4-BE49-F238E27FC236}">
                <a16:creationId xmlns:a16="http://schemas.microsoft.com/office/drawing/2014/main" id="{524AE865-D5E1-FF50-0DD9-4C65AFE06B1E}"/>
              </a:ext>
            </a:extLst>
          </p:cNvPr>
          <p:cNvGraphicFramePr/>
          <p:nvPr>
            <p:custDataLst>
              <p:tags r:id="rId2"/>
            </p:custDataLst>
          </p:nvPr>
        </p:nvGraphicFramePr>
        <p:xfrm>
          <a:off x="3289300" y="4991262"/>
          <a:ext cx="8348663" cy="950913"/>
        </p:xfrm>
        <a:graphic>
          <a:graphicData uri="http://schemas.openxmlformats.org/drawingml/2006/chart">
            <c:chart xmlns:c="http://schemas.openxmlformats.org/drawingml/2006/chart" xmlns:r="http://schemas.openxmlformats.org/officeDocument/2006/relationships" r:id="rId47"/>
          </a:graphicData>
        </a:graphic>
      </p:graphicFrame>
      <p:sp>
        <p:nvSpPr>
          <p:cNvPr id="5" name="Текст 2">
            <a:extLst>
              <a:ext uri="{FF2B5EF4-FFF2-40B4-BE49-F238E27FC236}">
                <a16:creationId xmlns:a16="http://schemas.microsoft.com/office/drawing/2014/main" id="{33D8A024-0A45-BAA1-DEDC-5FA2954F8234}"/>
              </a:ext>
            </a:extLst>
          </p:cNvPr>
          <p:cNvSpPr>
            <a:spLocks noGrp="1"/>
          </p:cNvSpPr>
          <p:nvPr>
            <p:custDataLst>
              <p:tags r:id="rId3"/>
            </p:custDataLst>
          </p:nvPr>
        </p:nvSpPr>
        <p:spPr bwMode="gray">
          <a:xfrm>
            <a:off x="3800475" y="5907250"/>
            <a:ext cx="631825"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E237E13-238B-44B3-9351-245D59C8021C}" type="datetime'''''1''2'''''''' сен''''''''т''. ''''2''''02''''''''''''3'">
              <a:rPr lang="ru-RU" altLang="en-US" sz="9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12 сент. 2023</a:t>
            </a:fld>
            <a:endPar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Текст 2">
            <a:extLst>
              <a:ext uri="{FF2B5EF4-FFF2-40B4-BE49-F238E27FC236}">
                <a16:creationId xmlns:a16="http://schemas.microsoft.com/office/drawing/2014/main" id="{DFC9A5A5-EE88-1811-5B8E-8C4317B014D4}"/>
              </a:ext>
            </a:extLst>
          </p:cNvPr>
          <p:cNvSpPr>
            <a:spLocks noGrp="1"/>
          </p:cNvSpPr>
          <p:nvPr>
            <p:custDataLst>
              <p:tags r:id="rId4"/>
            </p:custDataLst>
          </p:nvPr>
        </p:nvSpPr>
        <p:spPr bwMode="gray">
          <a:xfrm>
            <a:off x="4543425" y="5907250"/>
            <a:ext cx="631825"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D357D60-00D7-4FE7-8FC9-B63C4C9E5078}" type="datetime'''''15'''' ''''''с''''ен''''''т''''''''.'' ''20''2''''3'''''">
              <a:rPr lang="ru-RU" altLang="en-US" sz="9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15 сент. 2023</a:t>
            </a:fld>
            <a:endPar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Текст 2">
            <a:extLst>
              <a:ext uri="{FF2B5EF4-FFF2-40B4-BE49-F238E27FC236}">
                <a16:creationId xmlns:a16="http://schemas.microsoft.com/office/drawing/2014/main" id="{D39B0089-4DC8-5150-A738-39B0D655B615}"/>
              </a:ext>
            </a:extLst>
          </p:cNvPr>
          <p:cNvSpPr>
            <a:spLocks noGrp="1"/>
          </p:cNvSpPr>
          <p:nvPr>
            <p:custDataLst>
              <p:tags r:id="rId5"/>
            </p:custDataLst>
          </p:nvPr>
        </p:nvSpPr>
        <p:spPr bwMode="gray">
          <a:xfrm>
            <a:off x="5287963" y="5907250"/>
            <a:ext cx="631825"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FC3D6BE-61F7-4375-986A-0FAF579F3A9E}" type="datetime'''1''''8 ''''се''''''''''''''нт''''''''.'''' 2''''0''2''3'''''">
              <a:rPr lang="ru-RU" altLang="en-US" sz="9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18 сент. 2023</a:t>
            </a:fld>
            <a:endPar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Текст 2">
            <a:extLst>
              <a:ext uri="{FF2B5EF4-FFF2-40B4-BE49-F238E27FC236}">
                <a16:creationId xmlns:a16="http://schemas.microsoft.com/office/drawing/2014/main" id="{786422CD-516C-9992-49CE-8C46C7AB06C5}"/>
              </a:ext>
            </a:extLst>
          </p:cNvPr>
          <p:cNvSpPr>
            <a:spLocks noGrp="1"/>
          </p:cNvSpPr>
          <p:nvPr>
            <p:custDataLst>
              <p:tags r:id="rId6"/>
            </p:custDataLst>
          </p:nvPr>
        </p:nvSpPr>
        <p:spPr bwMode="gray">
          <a:xfrm>
            <a:off x="6032500" y="5907250"/>
            <a:ext cx="631825"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C5B942F-E026-404B-AA34-76C3E394FDBB}" type="datetime'2''1'''''''''''' с''ен''''''''''''''''т.'' 20''''''2''''3'''''">
              <a:rPr lang="ru-RU" altLang="en-US" sz="9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21 сент. 2023</a:t>
            </a:fld>
            <a:endPar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Текст 2">
            <a:extLst>
              <a:ext uri="{FF2B5EF4-FFF2-40B4-BE49-F238E27FC236}">
                <a16:creationId xmlns:a16="http://schemas.microsoft.com/office/drawing/2014/main" id="{88F0CFF2-5092-7FDE-1F63-0D7CCAC5D47E}"/>
              </a:ext>
            </a:extLst>
          </p:cNvPr>
          <p:cNvSpPr>
            <a:spLocks noGrp="1"/>
          </p:cNvSpPr>
          <p:nvPr>
            <p:custDataLst>
              <p:tags r:id="rId7"/>
            </p:custDataLst>
          </p:nvPr>
        </p:nvSpPr>
        <p:spPr bwMode="gray">
          <a:xfrm>
            <a:off x="6775450" y="5907250"/>
            <a:ext cx="631825"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AAF8C8D-D5CF-4BE3-A890-EB388DAB67BC}" type="datetime'2''''''4'' ''''се''н''''''''т.'''''' 20''''2''''''3'''''''">
              <a:rPr lang="ru-RU" altLang="en-US" sz="9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24 сент. 2023</a:t>
            </a:fld>
            <a:endPar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Текст 2">
            <a:extLst>
              <a:ext uri="{FF2B5EF4-FFF2-40B4-BE49-F238E27FC236}">
                <a16:creationId xmlns:a16="http://schemas.microsoft.com/office/drawing/2014/main" id="{D227324F-7B5C-1191-FEA1-37EDB62A86A1}"/>
              </a:ext>
            </a:extLst>
          </p:cNvPr>
          <p:cNvSpPr>
            <a:spLocks noGrp="1"/>
          </p:cNvSpPr>
          <p:nvPr>
            <p:custDataLst>
              <p:tags r:id="rId8"/>
            </p:custDataLst>
          </p:nvPr>
        </p:nvSpPr>
        <p:spPr bwMode="gray">
          <a:xfrm>
            <a:off x="7519988" y="5907250"/>
            <a:ext cx="631825"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1DC8E51-9307-4EC7-A6D3-AE94A235ABB3}" type="datetime'''''2''''''7 ''с''''ен''т''.'' 2''''''''''''''''0''''''2''3'''">
              <a:rPr lang="ru-RU" altLang="en-US" sz="9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27 сент. 2023</a:t>
            </a:fld>
            <a:endPar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Текст 2">
            <a:extLst>
              <a:ext uri="{FF2B5EF4-FFF2-40B4-BE49-F238E27FC236}">
                <a16:creationId xmlns:a16="http://schemas.microsoft.com/office/drawing/2014/main" id="{8385A9B2-2C51-867D-029C-51CD79DA2880}"/>
              </a:ext>
            </a:extLst>
          </p:cNvPr>
          <p:cNvSpPr>
            <a:spLocks noGrp="1"/>
          </p:cNvSpPr>
          <p:nvPr>
            <p:custDataLst>
              <p:tags r:id="rId9"/>
            </p:custDataLst>
          </p:nvPr>
        </p:nvSpPr>
        <p:spPr bwMode="gray">
          <a:xfrm>
            <a:off x="3084513" y="5907250"/>
            <a:ext cx="574675"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ACFC32A-0550-4800-931B-B884CF2F522F}" type="datetime'''''9 с''''''''''''е''н''т''''.'''''''''''''''' 2''0''23'">
              <a:rPr lang="ru-RU" altLang="en-US" sz="9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9 сент. 2023</a:t>
            </a:fld>
            <a:endPar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Текст 2">
            <a:extLst>
              <a:ext uri="{FF2B5EF4-FFF2-40B4-BE49-F238E27FC236}">
                <a16:creationId xmlns:a16="http://schemas.microsoft.com/office/drawing/2014/main" id="{24745919-0A16-4673-4461-C568BAE8BF33}"/>
              </a:ext>
            </a:extLst>
          </p:cNvPr>
          <p:cNvSpPr>
            <a:spLocks noGrp="1"/>
          </p:cNvSpPr>
          <p:nvPr>
            <p:custDataLst>
              <p:tags r:id="rId10"/>
            </p:custDataLst>
          </p:nvPr>
        </p:nvSpPr>
        <p:spPr bwMode="gray">
          <a:xfrm>
            <a:off x="9063037" y="5907250"/>
            <a:ext cx="522288"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000938D-F8E6-4BA0-BA08-0C8AA702120E}" type="datetime'''3'''' о''''''кт''''''. ''''''20''2''''''''''''''''3'''''">
              <a:rPr lang="ru-RU" altLang="en-US" sz="9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3 окт. 2023</a:t>
            </a:fld>
            <a:endPar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Текст 2">
            <a:extLst>
              <a:ext uri="{FF2B5EF4-FFF2-40B4-BE49-F238E27FC236}">
                <a16:creationId xmlns:a16="http://schemas.microsoft.com/office/drawing/2014/main" id="{55AF1DD3-C5FB-27AA-2609-58AB3F396BEF}"/>
              </a:ext>
            </a:extLst>
          </p:cNvPr>
          <p:cNvSpPr>
            <a:spLocks noGrp="1"/>
          </p:cNvSpPr>
          <p:nvPr>
            <p:custDataLst>
              <p:tags r:id="rId11"/>
            </p:custDataLst>
          </p:nvPr>
        </p:nvSpPr>
        <p:spPr bwMode="gray">
          <a:xfrm>
            <a:off x="9807574" y="5907250"/>
            <a:ext cx="522288"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8B3D3E0-4517-41C9-B1E2-A961E10B5C75}" type="datetime'''6 ''о''''''''''''к''т.'' ''''2''''''''''''0''''''''2''3'''''">
              <a:rPr lang="ru-RU" altLang="en-US" sz="9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6 окт. 2023</a:t>
            </a:fld>
            <a:endPar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Текст 2">
            <a:extLst>
              <a:ext uri="{FF2B5EF4-FFF2-40B4-BE49-F238E27FC236}">
                <a16:creationId xmlns:a16="http://schemas.microsoft.com/office/drawing/2014/main" id="{CE714183-8ACA-663B-43AF-19F2814ECBBF}"/>
              </a:ext>
            </a:extLst>
          </p:cNvPr>
          <p:cNvSpPr>
            <a:spLocks noGrp="1"/>
          </p:cNvSpPr>
          <p:nvPr>
            <p:custDataLst>
              <p:tags r:id="rId12"/>
            </p:custDataLst>
          </p:nvPr>
        </p:nvSpPr>
        <p:spPr bwMode="gray">
          <a:xfrm>
            <a:off x="10550524" y="5907250"/>
            <a:ext cx="522288"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306D7E6-C9F3-4DE7-BEEE-AB0B18114626}" type="datetime'9'''''''' о''к''''''т''.'''''''''''''' 2''0''''''''23'''''''">
              <a:rPr lang="ru-RU" altLang="en-US" sz="9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9 окт. 2023</a:t>
            </a:fld>
            <a:endPar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Текст 2">
            <a:extLst>
              <a:ext uri="{FF2B5EF4-FFF2-40B4-BE49-F238E27FC236}">
                <a16:creationId xmlns:a16="http://schemas.microsoft.com/office/drawing/2014/main" id="{0FC579FF-8564-83C8-D3BC-A936E43AB4BA}"/>
              </a:ext>
            </a:extLst>
          </p:cNvPr>
          <p:cNvSpPr>
            <a:spLocks noGrp="1"/>
          </p:cNvSpPr>
          <p:nvPr>
            <p:custDataLst>
              <p:tags r:id="rId13"/>
            </p:custDataLst>
          </p:nvPr>
        </p:nvSpPr>
        <p:spPr bwMode="gray">
          <a:xfrm>
            <a:off x="8262938" y="5907250"/>
            <a:ext cx="631825"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50DD5D5-9D28-4FF5-8D01-B1BE2933F997}" type="datetime'''3''''''''''''''''''0'''' сент''''''''''.'' ''2''0''''''''23'">
              <a:rPr lang="ru-RU" altLang="en-US" sz="9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30 сент. 2023</a:t>
            </a:fld>
            <a:endPar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Текст 2">
            <a:extLst>
              <a:ext uri="{FF2B5EF4-FFF2-40B4-BE49-F238E27FC236}">
                <a16:creationId xmlns:a16="http://schemas.microsoft.com/office/drawing/2014/main" id="{2F15DFC9-B7A9-94D4-A027-ECB71E5A062A}"/>
              </a:ext>
            </a:extLst>
          </p:cNvPr>
          <p:cNvSpPr>
            <a:spLocks noGrp="1"/>
          </p:cNvSpPr>
          <p:nvPr>
            <p:custDataLst>
              <p:tags r:id="rId14"/>
            </p:custDataLst>
          </p:nvPr>
        </p:nvSpPr>
        <p:spPr bwMode="gray">
          <a:xfrm>
            <a:off x="3752850" y="5559587"/>
            <a:ext cx="230188" cy="136525"/>
          </a:xfrm>
          <a:prstGeom prst="rect">
            <a:avLst/>
          </a:prstGeom>
          <a:solidFill>
            <a:schemeClr val="bg1"/>
          </a:solidFill>
          <a:ln>
            <a:noFill/>
          </a:ln>
          <a:effectLst/>
        </p:spPr>
        <p:txBody>
          <a:bodyPr vert="horz" wrap="none" lIns="17463" tIns="0" rIns="17463"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9229C05-7AAF-4BA1-9D41-E4B879728DCE}" type="datetime'''''''1''''''''''''''''''''''''''''''''''''6''''''''''''9'''''">
              <a:rPr lang="ru-RU" altLang="en-US" sz="1000" b="1" smtClean="0">
                <a:solidFill>
                  <a:srgbClr val="63666A"/>
                </a:solidFill>
                <a:effectLst/>
                <a:latin typeface="Segoe UI" panose="020B0502040204020203" pitchFamily="34" charset="0"/>
                <a:ea typeface="Segoe UI" panose="020B0502040204020203" pitchFamily="34" charset="0"/>
                <a:cs typeface="Segoe UI" panose="020B0502040204020203" pitchFamily="34" charset="0"/>
              </a:rPr>
              <a:pPr marL="0" indent="0" algn="ctr">
                <a:spcBef>
                  <a:spcPct val="0"/>
                </a:spcBef>
                <a:spcAft>
                  <a:spcPct val="0"/>
                </a:spcAft>
                <a:buNone/>
              </a:pPr>
              <a:t>169</a:t>
            </a:fld>
            <a:endParaRPr lang="ru-RU" sz="10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Текст 2">
            <a:extLst>
              <a:ext uri="{FF2B5EF4-FFF2-40B4-BE49-F238E27FC236}">
                <a16:creationId xmlns:a16="http://schemas.microsoft.com/office/drawing/2014/main" id="{C646E917-9A59-D31D-D88A-4F22409D077A}"/>
              </a:ext>
            </a:extLst>
          </p:cNvPr>
          <p:cNvSpPr>
            <a:spLocks noGrp="1"/>
          </p:cNvSpPr>
          <p:nvPr>
            <p:custDataLst>
              <p:tags r:id="rId15"/>
            </p:custDataLst>
          </p:nvPr>
        </p:nvSpPr>
        <p:spPr bwMode="gray">
          <a:xfrm>
            <a:off x="4992688" y="5472275"/>
            <a:ext cx="230188" cy="136525"/>
          </a:xfrm>
          <a:prstGeom prst="rect">
            <a:avLst/>
          </a:prstGeom>
          <a:solidFill>
            <a:schemeClr val="bg1"/>
          </a:solidFill>
          <a:ln>
            <a:noFill/>
          </a:ln>
          <a:effectLst/>
        </p:spPr>
        <p:txBody>
          <a:bodyPr vert="horz" wrap="none" lIns="17463" tIns="0" rIns="17463"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2237710-F166-43A5-80E0-242A76AA1999}" type="datetime'''''''''''''3''''''''''''''''''''''0''3'''''''''''''''''''">
              <a:rPr lang="ru-RU" altLang="en-US" sz="1000" b="1" smtClean="0">
                <a:solidFill>
                  <a:srgbClr val="63666A"/>
                </a:solidFill>
                <a:effectLst/>
                <a:latin typeface="Segoe UI" panose="020B0502040204020203" pitchFamily="34" charset="0"/>
                <a:ea typeface="Segoe UI" panose="020B0502040204020203" pitchFamily="34" charset="0"/>
                <a:cs typeface="Segoe UI" panose="020B0502040204020203" pitchFamily="34" charset="0"/>
              </a:rPr>
              <a:pPr marL="0" indent="0" algn="ctr">
                <a:spcBef>
                  <a:spcPct val="0"/>
                </a:spcBef>
                <a:spcAft>
                  <a:spcPct val="0"/>
                </a:spcAft>
                <a:buNone/>
              </a:pPr>
              <a:t>303</a:t>
            </a:fld>
            <a:endParaRPr lang="ru-RU" sz="10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Текст 2">
            <a:extLst>
              <a:ext uri="{FF2B5EF4-FFF2-40B4-BE49-F238E27FC236}">
                <a16:creationId xmlns:a16="http://schemas.microsoft.com/office/drawing/2014/main" id="{C4CA43CA-C6E2-FC99-5A9F-446D41BFC039}"/>
              </a:ext>
            </a:extLst>
          </p:cNvPr>
          <p:cNvSpPr>
            <a:spLocks noGrp="1"/>
          </p:cNvSpPr>
          <p:nvPr>
            <p:custDataLst>
              <p:tags r:id="rId16"/>
            </p:custDataLst>
          </p:nvPr>
        </p:nvSpPr>
        <p:spPr bwMode="gray">
          <a:xfrm>
            <a:off x="3289300" y="5656425"/>
            <a:ext cx="165100" cy="136525"/>
          </a:xfrm>
          <a:prstGeom prst="rect">
            <a:avLst/>
          </a:prstGeom>
          <a:solidFill>
            <a:schemeClr val="bg1"/>
          </a:solidFill>
          <a:ln>
            <a:noFill/>
          </a:ln>
          <a:effectLst/>
        </p:spPr>
        <p:txBody>
          <a:bodyPr vert="horz" wrap="none" lIns="17463" tIns="0" rIns="17463"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9275E06-79D5-4BE3-9BD4-A5339A72D787}" type="datetime'''''''''''''''2''''''''''''''''''''2'''''''''''">
              <a:rPr lang="ru-RU" altLang="en-US" sz="1000" b="1" smtClean="0">
                <a:solidFill>
                  <a:srgbClr val="63666A"/>
                </a:solidFill>
                <a:effectLst/>
                <a:latin typeface="Segoe UI" panose="020B0502040204020203" pitchFamily="34" charset="0"/>
                <a:ea typeface="Segoe UI" panose="020B0502040204020203" pitchFamily="34" charset="0"/>
                <a:cs typeface="Segoe UI" panose="020B0502040204020203" pitchFamily="34" charset="0"/>
              </a:rPr>
              <a:pPr marL="0" indent="0" algn="ctr">
                <a:spcBef>
                  <a:spcPct val="0"/>
                </a:spcBef>
                <a:spcAft>
                  <a:spcPct val="0"/>
                </a:spcAft>
                <a:buNone/>
              </a:pPr>
              <a:t>22</a:t>
            </a:fld>
            <a:endParaRPr lang="ru-RU" sz="10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2" name="Прямая соединительная линия 1073">
            <a:extLst>
              <a:ext uri="{FF2B5EF4-FFF2-40B4-BE49-F238E27FC236}">
                <a16:creationId xmlns:a16="http://schemas.microsoft.com/office/drawing/2014/main" id="{7A2EA2C0-FEC9-A53C-B37D-47F3FF7384C6}"/>
              </a:ext>
            </a:extLst>
          </p:cNvPr>
          <p:cNvCxnSpPr/>
          <p:nvPr>
            <p:custDataLst>
              <p:tags r:id="rId17"/>
            </p:custDataLst>
          </p:nvPr>
        </p:nvCxnSpPr>
        <p:spPr bwMode="gray">
          <a:xfrm>
            <a:off x="601663" y="5110383"/>
            <a:ext cx="231775" cy="0"/>
          </a:xfrm>
          <a:prstGeom prst="line">
            <a:avLst/>
          </a:prstGeom>
          <a:ln w="19050" cap="rnd" cmpd="sng" algn="ctr">
            <a:solidFill>
              <a:schemeClr val="accent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3" name="Текст 2">
            <a:extLst>
              <a:ext uri="{FF2B5EF4-FFF2-40B4-BE49-F238E27FC236}">
                <a16:creationId xmlns:a16="http://schemas.microsoft.com/office/drawing/2014/main" id="{9140A11F-61AF-553C-3951-5945D2E819BF}"/>
              </a:ext>
            </a:extLst>
          </p:cNvPr>
          <p:cNvSpPr>
            <a:spLocks noGrp="1"/>
          </p:cNvSpPr>
          <p:nvPr>
            <p:custDataLst>
              <p:tags r:id="rId18"/>
            </p:custDataLst>
          </p:nvPr>
        </p:nvSpPr>
        <p:spPr bwMode="auto">
          <a:xfrm>
            <a:off x="893763" y="5014339"/>
            <a:ext cx="15144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r>
              <a:rPr lang="ru-RU" altLang="en-US" sz="1200" b="1" dirty="0">
                <a:solidFill>
                  <a:srgbClr val="63666A"/>
                </a:solidFill>
                <a:latin typeface="Segoe UI" panose="020B0502040204020203" pitchFamily="34" charset="0"/>
                <a:ea typeface="Segoe UI" panose="020B0502040204020203" pitchFamily="34" charset="0"/>
                <a:cs typeface="Segoe UI" panose="020B0502040204020203" pitchFamily="34" charset="0"/>
              </a:rPr>
              <a:t>Нарушение МРЦ</a:t>
            </a:r>
            <a:endParaRPr lang="ru-RU" sz="12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ectangle 1">
            <a:extLst>
              <a:ext uri="{FF2B5EF4-FFF2-40B4-BE49-F238E27FC236}">
                <a16:creationId xmlns:a16="http://schemas.microsoft.com/office/drawing/2014/main" id="{3638A2E7-5A9A-CBDD-84D7-88230E479038}"/>
              </a:ext>
            </a:extLst>
          </p:cNvPr>
          <p:cNvSpPr/>
          <p:nvPr/>
        </p:nvSpPr>
        <p:spPr>
          <a:xfrm>
            <a:off x="6035243" y="5014339"/>
            <a:ext cx="2603929" cy="507831"/>
          </a:xfrm>
          <a:prstGeom prst="rect">
            <a:avLst/>
          </a:prstGeom>
          <a:solidFill>
            <a:schemeClr val="bg1"/>
          </a:solidFill>
        </p:spPr>
        <p:txBody>
          <a:bodyPr wrap="square" lIns="0" rIns="0">
            <a:spAutoFit/>
          </a:bodyPr>
          <a:lstStyle/>
          <a:p>
            <a:r>
              <a:rPr lang="ru-RU" sz="900" b="1" dirty="0">
                <a:solidFill>
                  <a:srgbClr val="00B050"/>
                </a:solidFill>
                <a:latin typeface="Segoe UI" panose="020B0502040204020203" pitchFamily="34" charset="0"/>
                <a:ea typeface="Segoe UI" panose="020B0502040204020203" pitchFamily="34" charset="0"/>
                <a:cs typeface="Segoe UI" panose="020B0502040204020203" pitchFamily="34" charset="0"/>
              </a:rPr>
              <a:t>19.09.2023</a:t>
            </a:r>
            <a:endParaRPr lang="ru-RU" sz="90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a:p>
            <a:r>
              <a:rPr lang="ru-RU" sz="900" dirty="0">
                <a:solidFill>
                  <a:srgbClr val="00B050"/>
                </a:solidFill>
                <a:latin typeface="Segoe UI" panose="020B0502040204020203" pitchFamily="34" charset="0"/>
                <a:ea typeface="Segoe UI" panose="020B0502040204020203" pitchFamily="34" charset="0"/>
                <a:cs typeface="Segoe UI" panose="020B0502040204020203" pitchFamily="34" charset="0"/>
              </a:rPr>
              <a:t>ЗАПУСК ВНУТРЕННЕЙ СИСТЕМЫ КОНТРОЛЕЙ НА ДАННЫХ ИЗ СИСТЕМЫ МАРКИРОВКИ</a:t>
            </a:r>
            <a:endParaRPr lang="x-none" sz="900" b="1"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5" name="Прямая соединительная линия 1136">
            <a:extLst>
              <a:ext uri="{FF2B5EF4-FFF2-40B4-BE49-F238E27FC236}">
                <a16:creationId xmlns:a16="http://schemas.microsoft.com/office/drawing/2014/main" id="{1A41946A-A5DB-8064-15F6-D227291DD2B9}"/>
              </a:ext>
            </a:extLst>
          </p:cNvPr>
          <p:cNvCxnSpPr>
            <a:cxnSpLocks/>
          </p:cNvCxnSpPr>
          <p:nvPr/>
        </p:nvCxnSpPr>
        <p:spPr>
          <a:xfrm>
            <a:off x="5869077" y="5110383"/>
            <a:ext cx="0" cy="720000"/>
          </a:xfrm>
          <a:prstGeom prst="line">
            <a:avLst/>
          </a:prstGeom>
          <a:ln w="28575">
            <a:solidFill>
              <a:srgbClr val="00B050"/>
            </a:solidFill>
            <a:prstDash val="dash"/>
          </a:ln>
        </p:spPr>
        <p:style>
          <a:lnRef idx="2">
            <a:schemeClr val="accent3"/>
          </a:lnRef>
          <a:fillRef idx="0">
            <a:schemeClr val="accent3"/>
          </a:fillRef>
          <a:effectRef idx="1">
            <a:schemeClr val="accent3"/>
          </a:effectRef>
          <a:fontRef idx="minor">
            <a:schemeClr val="tx1"/>
          </a:fontRef>
        </p:style>
      </p:cxnSp>
      <p:sp>
        <p:nvSpPr>
          <p:cNvPr id="37" name="Текст 2">
            <a:extLst>
              <a:ext uri="{FF2B5EF4-FFF2-40B4-BE49-F238E27FC236}">
                <a16:creationId xmlns:a16="http://schemas.microsoft.com/office/drawing/2014/main" id="{8D90B64B-E8DB-0F5B-D888-534FE986DFDC}"/>
              </a:ext>
            </a:extLst>
          </p:cNvPr>
          <p:cNvSpPr>
            <a:spLocks noGrp="1"/>
          </p:cNvSpPr>
          <p:nvPr>
            <p:custDataLst>
              <p:tags r:id="rId19"/>
            </p:custDataLst>
          </p:nvPr>
        </p:nvSpPr>
        <p:spPr bwMode="gray">
          <a:xfrm>
            <a:off x="4651375" y="4519774"/>
            <a:ext cx="714375"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CF1BACD-09E5-4681-9CAB-6DCA8C337406}" type="datetime'''11'' ''с''''''''''''''ент''''''''''''.''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11 сент.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38" name="Текст 2">
            <a:extLst>
              <a:ext uri="{FF2B5EF4-FFF2-40B4-BE49-F238E27FC236}">
                <a16:creationId xmlns:a16="http://schemas.microsoft.com/office/drawing/2014/main" id="{235AFB75-3F7F-4EF7-FC54-D66188A90F4A}"/>
              </a:ext>
            </a:extLst>
          </p:cNvPr>
          <p:cNvSpPr>
            <a:spLocks noGrp="1"/>
          </p:cNvSpPr>
          <p:nvPr>
            <p:custDataLst>
              <p:tags r:id="rId20"/>
            </p:custDataLst>
          </p:nvPr>
        </p:nvSpPr>
        <p:spPr bwMode="gray">
          <a:xfrm>
            <a:off x="6288088" y="4519774"/>
            <a:ext cx="714375"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ED7F0EF-FBF1-4F39-B678-A79E37104F3B}" type="datetime'''1''''''''8'''' ''''с''е''''''''нт''.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18 сент.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Текст 2">
            <a:extLst>
              <a:ext uri="{FF2B5EF4-FFF2-40B4-BE49-F238E27FC236}">
                <a16:creationId xmlns:a16="http://schemas.microsoft.com/office/drawing/2014/main" id="{C94C36B0-608E-9D18-8A90-FB0B8735DCCD}"/>
              </a:ext>
            </a:extLst>
          </p:cNvPr>
          <p:cNvSpPr>
            <a:spLocks noGrp="1"/>
          </p:cNvSpPr>
          <p:nvPr>
            <p:custDataLst>
              <p:tags r:id="rId21"/>
            </p:custDataLst>
          </p:nvPr>
        </p:nvSpPr>
        <p:spPr bwMode="gray">
          <a:xfrm>
            <a:off x="7924800" y="4519774"/>
            <a:ext cx="714375"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0159417-002D-417E-A11C-4396A34C612E}" type="datetime'''''''25'' с''е''''н''т''''.''''''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25 сент.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40" name="Текст 2">
            <a:extLst>
              <a:ext uri="{FF2B5EF4-FFF2-40B4-BE49-F238E27FC236}">
                <a16:creationId xmlns:a16="http://schemas.microsoft.com/office/drawing/2014/main" id="{07C50C22-0531-6D06-9AE3-EF050D0AFBA1}"/>
              </a:ext>
            </a:extLst>
          </p:cNvPr>
          <p:cNvSpPr>
            <a:spLocks noGrp="1"/>
          </p:cNvSpPr>
          <p:nvPr>
            <p:custDataLst>
              <p:tags r:id="rId22"/>
            </p:custDataLst>
          </p:nvPr>
        </p:nvSpPr>
        <p:spPr bwMode="gray">
          <a:xfrm>
            <a:off x="9625013" y="4519774"/>
            <a:ext cx="588963"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4C61F93-E6B2-4F78-8199-25D015862AE1}" type="datetime'''2'''''''''' ''''''окт.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2 окт.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Текст 2">
            <a:extLst>
              <a:ext uri="{FF2B5EF4-FFF2-40B4-BE49-F238E27FC236}">
                <a16:creationId xmlns:a16="http://schemas.microsoft.com/office/drawing/2014/main" id="{E72DAF61-0A43-F7F6-CCC0-6E57E5E7FC1E}"/>
              </a:ext>
            </a:extLst>
          </p:cNvPr>
          <p:cNvSpPr>
            <a:spLocks noGrp="1"/>
          </p:cNvSpPr>
          <p:nvPr>
            <p:custDataLst>
              <p:tags r:id="rId23"/>
            </p:custDataLst>
          </p:nvPr>
        </p:nvSpPr>
        <p:spPr bwMode="gray">
          <a:xfrm>
            <a:off x="3047999" y="4519774"/>
            <a:ext cx="649288"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8528A1F-C3B8-4081-B4DE-316C593403E4}" type="datetime'4 ''''''''''''''''с''''''''ен''''''''''т.''''''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4 сент.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42" name="Текст 2">
            <a:extLst>
              <a:ext uri="{FF2B5EF4-FFF2-40B4-BE49-F238E27FC236}">
                <a16:creationId xmlns:a16="http://schemas.microsoft.com/office/drawing/2014/main" id="{8990B353-5EC1-5B27-674B-80B8D28C6741}"/>
              </a:ext>
            </a:extLst>
          </p:cNvPr>
          <p:cNvSpPr>
            <a:spLocks noGrp="1"/>
          </p:cNvSpPr>
          <p:nvPr>
            <p:custDataLst>
              <p:tags r:id="rId24"/>
            </p:custDataLst>
          </p:nvPr>
        </p:nvSpPr>
        <p:spPr bwMode="gray">
          <a:xfrm>
            <a:off x="11261725" y="4519774"/>
            <a:ext cx="588963"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4C9EE3D-ECC8-4C79-92BC-FEF0025A0AB4}" type="datetime'9'''' ''ок''''т''.''''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9 окт.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43" name="Текст 2">
            <a:extLst>
              <a:ext uri="{FF2B5EF4-FFF2-40B4-BE49-F238E27FC236}">
                <a16:creationId xmlns:a16="http://schemas.microsoft.com/office/drawing/2014/main" id="{24841ADD-5D4A-4B13-F69E-45C392A86D54}"/>
              </a:ext>
            </a:extLst>
          </p:cNvPr>
          <p:cNvSpPr>
            <a:spLocks noGrp="1"/>
          </p:cNvSpPr>
          <p:nvPr>
            <p:custDataLst>
              <p:tags r:id="rId25"/>
            </p:custDataLst>
          </p:nvPr>
        </p:nvSpPr>
        <p:spPr bwMode="gray">
          <a:xfrm>
            <a:off x="5159375" y="3956212"/>
            <a:ext cx="165100" cy="136525"/>
          </a:xfrm>
          <a:prstGeom prst="rect">
            <a:avLst/>
          </a:prstGeom>
          <a:solidFill>
            <a:schemeClr val="bg1"/>
          </a:solidFill>
          <a:ln>
            <a:noFill/>
          </a:ln>
          <a:effectLst/>
        </p:spPr>
        <p:txBody>
          <a:bodyPr vert="horz" wrap="none" lIns="17463" tIns="0" rIns="17463"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3A5D4BA-64DC-4F2D-BFE7-91E7C07BD0B3}" type="datetime'''''''''''''''''''9''''5'''''''''''''''''''''">
              <a:rPr lang="ru-RU" altLang="en-US" sz="1000" b="1" smtClean="0">
                <a:solidFill>
                  <a:srgbClr val="63666A"/>
                </a:solidFill>
                <a:effectLst/>
                <a:latin typeface="Segoe UI" panose="020B0502040204020203" pitchFamily="34" charset="0"/>
                <a:ea typeface="Segoe UI" panose="020B0502040204020203" pitchFamily="34" charset="0"/>
                <a:cs typeface="Segoe UI" panose="020B0502040204020203" pitchFamily="34" charset="0"/>
              </a:rPr>
              <a:pPr marL="0" indent="0" algn="ctr">
                <a:spcBef>
                  <a:spcPct val="0"/>
                </a:spcBef>
                <a:spcAft>
                  <a:spcPct val="0"/>
                </a:spcAft>
                <a:buNone/>
              </a:pPr>
              <a:t>95</a:t>
            </a:fld>
            <a:endParaRPr lang="ru-RU" sz="10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44" name="Текст 2">
            <a:extLst>
              <a:ext uri="{FF2B5EF4-FFF2-40B4-BE49-F238E27FC236}">
                <a16:creationId xmlns:a16="http://schemas.microsoft.com/office/drawing/2014/main" id="{FED9B810-2A51-7E5D-7B06-BB90A3A2F5AF}"/>
              </a:ext>
            </a:extLst>
          </p:cNvPr>
          <p:cNvSpPr>
            <a:spLocks noGrp="1"/>
          </p:cNvSpPr>
          <p:nvPr>
            <p:custDataLst>
              <p:tags r:id="rId26"/>
            </p:custDataLst>
          </p:nvPr>
        </p:nvSpPr>
        <p:spPr bwMode="gray">
          <a:xfrm>
            <a:off x="5829300" y="3916524"/>
            <a:ext cx="230188" cy="136525"/>
          </a:xfrm>
          <a:prstGeom prst="rect">
            <a:avLst/>
          </a:prstGeom>
          <a:ln>
            <a:noFill/>
          </a:ln>
          <a:effectLst/>
        </p:spPr>
        <p:txBody>
          <a:bodyPr vert="horz" wrap="none" lIns="17463" tIns="0" rIns="17463"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741A0DA-0103-4F21-881D-C19BCF8F13E1}" type="datetime'''''''''''''''''''''''''1''0''''''''''''''''9'''''''">
              <a:rPr lang="ru-RU" altLang="en-US" sz="1000" b="1" smtClean="0">
                <a:solidFill>
                  <a:srgbClr val="63666A"/>
                </a:solidFill>
                <a:effectLst/>
                <a:latin typeface="Segoe UI" panose="020B0502040204020203" pitchFamily="34" charset="0"/>
                <a:ea typeface="Segoe UI" panose="020B0502040204020203" pitchFamily="34" charset="0"/>
                <a:cs typeface="Segoe UI" panose="020B0502040204020203" pitchFamily="34" charset="0"/>
              </a:rPr>
              <a:pPr marL="0" indent="0" algn="ctr">
                <a:spcBef>
                  <a:spcPct val="0"/>
                </a:spcBef>
                <a:spcAft>
                  <a:spcPct val="0"/>
                </a:spcAft>
                <a:buNone/>
              </a:pPr>
              <a:t>109</a:t>
            </a:fld>
            <a:endParaRPr lang="ru-RU" sz="10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45" name="Текст 2">
            <a:extLst>
              <a:ext uri="{FF2B5EF4-FFF2-40B4-BE49-F238E27FC236}">
                <a16:creationId xmlns:a16="http://schemas.microsoft.com/office/drawing/2014/main" id="{61058CA0-9EF2-F686-9801-19D3D8FD8F77}"/>
              </a:ext>
            </a:extLst>
          </p:cNvPr>
          <p:cNvSpPr>
            <a:spLocks noGrp="1"/>
          </p:cNvSpPr>
          <p:nvPr>
            <p:custDataLst>
              <p:tags r:id="rId27"/>
            </p:custDataLst>
          </p:nvPr>
        </p:nvSpPr>
        <p:spPr bwMode="gray">
          <a:xfrm>
            <a:off x="4894263" y="3881599"/>
            <a:ext cx="230188" cy="136525"/>
          </a:xfrm>
          <a:prstGeom prst="rect">
            <a:avLst/>
          </a:prstGeom>
          <a:solidFill>
            <a:schemeClr val="bg1"/>
          </a:solidFill>
          <a:ln>
            <a:noFill/>
          </a:ln>
          <a:effectLst/>
        </p:spPr>
        <p:txBody>
          <a:bodyPr vert="horz" wrap="none" lIns="17463" tIns="0" rIns="17463"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21FA48D-58C5-45AC-A2DE-5E39EF4DEDE0}" type="datetime'''''''''''''''''''''''''''''''1''''2''''''''1'''">
              <a:rPr lang="ru-RU" altLang="en-US" sz="1000" b="1" smtClean="0">
                <a:solidFill>
                  <a:srgbClr val="63666A"/>
                </a:solidFill>
                <a:effectLst/>
                <a:latin typeface="Segoe UI" panose="020B0502040204020203" pitchFamily="34" charset="0"/>
                <a:ea typeface="Segoe UI" panose="020B0502040204020203" pitchFamily="34" charset="0"/>
                <a:cs typeface="Segoe UI" panose="020B0502040204020203" pitchFamily="34" charset="0"/>
              </a:rPr>
              <a:pPr marL="0" indent="0" algn="ctr">
                <a:spcBef>
                  <a:spcPct val="0"/>
                </a:spcBef>
                <a:spcAft>
                  <a:spcPct val="0"/>
                </a:spcAft>
                <a:buNone/>
              </a:pPr>
              <a:t>121</a:t>
            </a:fld>
            <a:endParaRPr lang="ru-RU" sz="10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46" name="Прямая соединительная линия 50">
            <a:extLst>
              <a:ext uri="{FF2B5EF4-FFF2-40B4-BE49-F238E27FC236}">
                <a16:creationId xmlns:a16="http://schemas.microsoft.com/office/drawing/2014/main" id="{5B89F6E0-201D-5103-ACAE-62704E143FE5}"/>
              </a:ext>
            </a:extLst>
          </p:cNvPr>
          <p:cNvCxnSpPr/>
          <p:nvPr>
            <p:custDataLst>
              <p:tags r:id="rId28"/>
            </p:custDataLst>
          </p:nvPr>
        </p:nvCxnSpPr>
        <p:spPr bwMode="auto">
          <a:xfrm>
            <a:off x="10358438" y="2796927"/>
            <a:ext cx="0" cy="428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Прямая соединительная линия 51">
            <a:extLst>
              <a:ext uri="{FF2B5EF4-FFF2-40B4-BE49-F238E27FC236}">
                <a16:creationId xmlns:a16="http://schemas.microsoft.com/office/drawing/2014/main" id="{560B3CF8-F494-05B6-F94C-0D3446CFD4D5}"/>
              </a:ext>
            </a:extLst>
          </p:cNvPr>
          <p:cNvCxnSpPr/>
          <p:nvPr>
            <p:custDataLst>
              <p:tags r:id="rId29"/>
            </p:custDataLst>
          </p:nvPr>
        </p:nvCxnSpPr>
        <p:spPr bwMode="auto">
          <a:xfrm>
            <a:off x="3371850" y="2796927"/>
            <a:ext cx="0" cy="428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Прямая соединительная линия 52">
            <a:extLst>
              <a:ext uri="{FF2B5EF4-FFF2-40B4-BE49-F238E27FC236}">
                <a16:creationId xmlns:a16="http://schemas.microsoft.com/office/drawing/2014/main" id="{9D0D8B93-28DE-E4F7-D4B5-1882EF6782F2}"/>
              </a:ext>
            </a:extLst>
          </p:cNvPr>
          <p:cNvCxnSpPr/>
          <p:nvPr>
            <p:custDataLst>
              <p:tags r:id="rId30"/>
            </p:custDataLst>
          </p:nvPr>
        </p:nvCxnSpPr>
        <p:spPr bwMode="auto">
          <a:xfrm>
            <a:off x="11555413" y="2796927"/>
            <a:ext cx="0" cy="428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Прямая соединительная линия 53">
            <a:extLst>
              <a:ext uri="{FF2B5EF4-FFF2-40B4-BE49-F238E27FC236}">
                <a16:creationId xmlns:a16="http://schemas.microsoft.com/office/drawing/2014/main" id="{B91CD932-BC0D-86F3-5579-9C33C8E0C0E0}"/>
              </a:ext>
            </a:extLst>
          </p:cNvPr>
          <p:cNvCxnSpPr/>
          <p:nvPr>
            <p:custDataLst>
              <p:tags r:id="rId31"/>
            </p:custDataLst>
          </p:nvPr>
        </p:nvCxnSpPr>
        <p:spPr bwMode="auto">
          <a:xfrm>
            <a:off x="4568825" y="2796927"/>
            <a:ext cx="0" cy="428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Прямая соединительная линия 54">
            <a:extLst>
              <a:ext uri="{FF2B5EF4-FFF2-40B4-BE49-F238E27FC236}">
                <a16:creationId xmlns:a16="http://schemas.microsoft.com/office/drawing/2014/main" id="{4F9C8B86-A912-3BB6-07F9-DD1C6C14D247}"/>
              </a:ext>
            </a:extLst>
          </p:cNvPr>
          <p:cNvCxnSpPr/>
          <p:nvPr>
            <p:custDataLst>
              <p:tags r:id="rId32"/>
            </p:custDataLst>
          </p:nvPr>
        </p:nvCxnSpPr>
        <p:spPr bwMode="auto">
          <a:xfrm>
            <a:off x="8004175" y="2796927"/>
            <a:ext cx="0" cy="428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Прямая соединительная линия 55">
            <a:extLst>
              <a:ext uri="{FF2B5EF4-FFF2-40B4-BE49-F238E27FC236}">
                <a16:creationId xmlns:a16="http://schemas.microsoft.com/office/drawing/2014/main" id="{F9E97A24-5A40-6023-035C-3569584815EA}"/>
              </a:ext>
            </a:extLst>
          </p:cNvPr>
          <p:cNvCxnSpPr/>
          <p:nvPr>
            <p:custDataLst>
              <p:tags r:id="rId33"/>
            </p:custDataLst>
          </p:nvPr>
        </p:nvCxnSpPr>
        <p:spPr bwMode="auto">
          <a:xfrm>
            <a:off x="5649913" y="2796927"/>
            <a:ext cx="0" cy="428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Прямая соединительная линия 56">
            <a:extLst>
              <a:ext uri="{FF2B5EF4-FFF2-40B4-BE49-F238E27FC236}">
                <a16:creationId xmlns:a16="http://schemas.microsoft.com/office/drawing/2014/main" id="{54CA5E9E-28D1-577C-1541-4829C4669C38}"/>
              </a:ext>
            </a:extLst>
          </p:cNvPr>
          <p:cNvCxnSpPr/>
          <p:nvPr>
            <p:custDataLst>
              <p:tags r:id="rId34"/>
            </p:custDataLst>
          </p:nvPr>
        </p:nvCxnSpPr>
        <p:spPr bwMode="auto">
          <a:xfrm>
            <a:off x="9201150" y="2796927"/>
            <a:ext cx="0" cy="428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Прямая соединительная линия 57">
            <a:extLst>
              <a:ext uri="{FF2B5EF4-FFF2-40B4-BE49-F238E27FC236}">
                <a16:creationId xmlns:a16="http://schemas.microsoft.com/office/drawing/2014/main" id="{78045CB1-C5E2-4480-E71D-EA13EF498824}"/>
              </a:ext>
            </a:extLst>
          </p:cNvPr>
          <p:cNvCxnSpPr/>
          <p:nvPr>
            <p:custDataLst>
              <p:tags r:id="rId35"/>
            </p:custDataLst>
          </p:nvPr>
        </p:nvCxnSpPr>
        <p:spPr bwMode="auto">
          <a:xfrm>
            <a:off x="6845300" y="2796927"/>
            <a:ext cx="0" cy="428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4" name="Chart 3">
            <a:extLst>
              <a:ext uri="{FF2B5EF4-FFF2-40B4-BE49-F238E27FC236}">
                <a16:creationId xmlns:a16="http://schemas.microsoft.com/office/drawing/2014/main" id="{054951EE-893F-AEF5-B01B-57EF6281D935}"/>
              </a:ext>
            </a:extLst>
          </p:cNvPr>
          <p:cNvGraphicFramePr/>
          <p:nvPr>
            <p:custDataLst>
              <p:tags r:id="rId36"/>
            </p:custDataLst>
          </p:nvPr>
        </p:nvGraphicFramePr>
        <p:xfrm>
          <a:off x="3260725" y="1798390"/>
          <a:ext cx="8377238" cy="1081087"/>
        </p:xfrm>
        <a:graphic>
          <a:graphicData uri="http://schemas.openxmlformats.org/drawingml/2006/chart">
            <c:chart xmlns:c="http://schemas.openxmlformats.org/drawingml/2006/chart" xmlns:r="http://schemas.openxmlformats.org/officeDocument/2006/relationships" r:id="rId48"/>
          </a:graphicData>
        </a:graphic>
      </p:graphicFrame>
      <p:sp>
        <p:nvSpPr>
          <p:cNvPr id="55" name="Текст 2">
            <a:extLst>
              <a:ext uri="{FF2B5EF4-FFF2-40B4-BE49-F238E27FC236}">
                <a16:creationId xmlns:a16="http://schemas.microsoft.com/office/drawing/2014/main" id="{40F00B2B-8931-6C77-7A91-15AEAFC8F8FF}"/>
              </a:ext>
            </a:extLst>
          </p:cNvPr>
          <p:cNvSpPr txBox="1">
            <a:spLocks/>
          </p:cNvSpPr>
          <p:nvPr>
            <p:custDataLst>
              <p:tags r:id="rId37"/>
            </p:custDataLst>
          </p:nvPr>
        </p:nvSpPr>
        <p:spPr bwMode="gray">
          <a:xfrm>
            <a:off x="3070225" y="2895352"/>
            <a:ext cx="603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ct val="0"/>
              </a:spcAft>
            </a:pPr>
            <a:fld id="{DAABA3E6-CEF2-4002-971C-4E6DF3AA00FF}" type="datetime'1'' ''''я''н''''''''''в''.''''''''''''''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 янв.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56" name="Текст 2">
            <a:extLst>
              <a:ext uri="{FF2B5EF4-FFF2-40B4-BE49-F238E27FC236}">
                <a16:creationId xmlns:a16="http://schemas.microsoft.com/office/drawing/2014/main" id="{BD7883E0-C1EE-D886-3FBE-89ADCE0D3BA3}"/>
              </a:ext>
            </a:extLst>
          </p:cNvPr>
          <p:cNvSpPr txBox="1">
            <a:spLocks/>
          </p:cNvSpPr>
          <p:nvPr>
            <p:custDataLst>
              <p:tags r:id="rId38"/>
            </p:custDataLst>
          </p:nvPr>
        </p:nvSpPr>
        <p:spPr bwMode="gray">
          <a:xfrm>
            <a:off x="8866188" y="2895352"/>
            <a:ext cx="671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ct val="0"/>
              </a:spcAft>
            </a:pPr>
            <a:fld id="{825B989D-CBB9-45C0-80A4-6C6E89A175B0}" type="datetime'1'''''' ''''''и''ю''''''''''''н''''ь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 июнь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57" name="Текст 2">
            <a:extLst>
              <a:ext uri="{FF2B5EF4-FFF2-40B4-BE49-F238E27FC236}">
                <a16:creationId xmlns:a16="http://schemas.microsoft.com/office/drawing/2014/main" id="{1B59BFDE-045B-2E68-20A8-FFEDF67CC714}"/>
              </a:ext>
            </a:extLst>
          </p:cNvPr>
          <p:cNvSpPr txBox="1">
            <a:spLocks/>
          </p:cNvSpPr>
          <p:nvPr>
            <p:custDataLst>
              <p:tags r:id="rId39"/>
            </p:custDataLst>
          </p:nvPr>
        </p:nvSpPr>
        <p:spPr bwMode="gray">
          <a:xfrm>
            <a:off x="6542088" y="2895352"/>
            <a:ext cx="608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ct val="0"/>
              </a:spcAft>
            </a:pPr>
            <a:fld id="{6EC37139-BE49-4D45-9EC0-E1716A95BE90}" type="datetime'''1'''''''''''''''''' ''''а''''''п''''р.''''''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 апр.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58" name="Текст 2">
            <a:extLst>
              <a:ext uri="{FF2B5EF4-FFF2-40B4-BE49-F238E27FC236}">
                <a16:creationId xmlns:a16="http://schemas.microsoft.com/office/drawing/2014/main" id="{66B382AE-EDAE-2CDD-F20A-961665169D87}"/>
              </a:ext>
            </a:extLst>
          </p:cNvPr>
          <p:cNvSpPr txBox="1">
            <a:spLocks/>
          </p:cNvSpPr>
          <p:nvPr>
            <p:custDataLst>
              <p:tags r:id="rId40"/>
            </p:custDataLst>
          </p:nvPr>
        </p:nvSpPr>
        <p:spPr bwMode="gray">
          <a:xfrm>
            <a:off x="10025063" y="2895352"/>
            <a:ext cx="6683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ct val="0"/>
              </a:spcAft>
            </a:pPr>
            <a:fld id="{7FFF9952-855C-4D60-A33B-EEFD9D98E10B}" type="datetime'''''''1 ''и''''''''''''''ю''ль''''''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 июль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59" name="Текст 2">
            <a:extLst>
              <a:ext uri="{FF2B5EF4-FFF2-40B4-BE49-F238E27FC236}">
                <a16:creationId xmlns:a16="http://schemas.microsoft.com/office/drawing/2014/main" id="{6129C42A-7C1F-6FBC-B6A1-343B41B8DC64}"/>
              </a:ext>
            </a:extLst>
          </p:cNvPr>
          <p:cNvSpPr txBox="1">
            <a:spLocks/>
          </p:cNvSpPr>
          <p:nvPr>
            <p:custDataLst>
              <p:tags r:id="rId41"/>
            </p:custDataLst>
          </p:nvPr>
        </p:nvSpPr>
        <p:spPr bwMode="gray">
          <a:xfrm>
            <a:off x="5327650" y="2895352"/>
            <a:ext cx="6445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ct val="0"/>
              </a:spcAft>
            </a:pPr>
            <a:fld id="{111C212C-0DDC-4944-AC56-743FB3CB9B82}" type="datetime'''''1'''''''''''' ''ма''''''рт''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 март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60" name="Текст 2">
            <a:extLst>
              <a:ext uri="{FF2B5EF4-FFF2-40B4-BE49-F238E27FC236}">
                <a16:creationId xmlns:a16="http://schemas.microsoft.com/office/drawing/2014/main" id="{4524D8BE-BC01-9187-3BE1-B073D19DFA61}"/>
              </a:ext>
            </a:extLst>
          </p:cNvPr>
          <p:cNvSpPr txBox="1">
            <a:spLocks/>
          </p:cNvSpPr>
          <p:nvPr>
            <p:custDataLst>
              <p:tags r:id="rId42"/>
            </p:custDataLst>
          </p:nvPr>
        </p:nvSpPr>
        <p:spPr bwMode="gray">
          <a:xfrm>
            <a:off x="11266488" y="2895352"/>
            <a:ext cx="5794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ct val="0"/>
              </a:spcAft>
            </a:pPr>
            <a:fld id="{77A415F8-E728-4E72-A7BF-FD6250568C33}" type="datetime'''''''''''1'' ''''''а''в''г''.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 авг.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61" name="Текст 2">
            <a:extLst>
              <a:ext uri="{FF2B5EF4-FFF2-40B4-BE49-F238E27FC236}">
                <a16:creationId xmlns:a16="http://schemas.microsoft.com/office/drawing/2014/main" id="{A4ADE48A-0F5B-37DC-84E4-64D2658B7BF2}"/>
              </a:ext>
            </a:extLst>
          </p:cNvPr>
          <p:cNvSpPr txBox="1">
            <a:spLocks/>
          </p:cNvSpPr>
          <p:nvPr>
            <p:custDataLst>
              <p:tags r:id="rId43"/>
            </p:custDataLst>
          </p:nvPr>
        </p:nvSpPr>
        <p:spPr bwMode="gray">
          <a:xfrm>
            <a:off x="4227513" y="2895352"/>
            <a:ext cx="6842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ct val="0"/>
              </a:spcAft>
            </a:pPr>
            <a:fld id="{55B74B9E-2953-43D4-85F2-D9071A3F3B9D}" type="datetime'''''1'' ф''''''''''''ев''''''''р.''''''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 февр.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Текст 2">
            <a:extLst>
              <a:ext uri="{FF2B5EF4-FFF2-40B4-BE49-F238E27FC236}">
                <a16:creationId xmlns:a16="http://schemas.microsoft.com/office/drawing/2014/main" id="{AD421880-134B-9016-C263-AA16A2B289E6}"/>
              </a:ext>
            </a:extLst>
          </p:cNvPr>
          <p:cNvSpPr txBox="1">
            <a:spLocks/>
          </p:cNvSpPr>
          <p:nvPr>
            <p:custDataLst>
              <p:tags r:id="rId44"/>
            </p:custDataLst>
          </p:nvPr>
        </p:nvSpPr>
        <p:spPr bwMode="gray">
          <a:xfrm>
            <a:off x="7705725" y="2895352"/>
            <a:ext cx="5969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ct val="0"/>
              </a:spcAft>
            </a:pPr>
            <a:fld id="{9596966F-292E-4B33-9367-5E5C25AF6B63}" type="datetime'''''''1'' ''''''м''''а''''й'''' ''2''''''0''''''''''''23'''''">
              <a:rPr lang="ru-RU" altLang="en-US" sz="1000" smtClean="0">
                <a:solidFill>
                  <a:srgbClr val="63666A"/>
                </a:solidFill>
                <a:latin typeface="Segoe UI" panose="020B0502040204020203" pitchFamily="34" charset="0"/>
                <a:ea typeface="Segoe UI" panose="020B0502040204020203" pitchFamily="34" charset="0"/>
                <a:cs typeface="Segoe UI" panose="020B0502040204020203" pitchFamily="34" charset="0"/>
              </a:rPr>
              <a:pPr/>
              <a:t>1 май 2023</a:t>
            </a:fld>
            <a:endParaRPr lang="ru-RU" sz="10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3" name="Прямая соединительная линия 101">
            <a:extLst>
              <a:ext uri="{FF2B5EF4-FFF2-40B4-BE49-F238E27FC236}">
                <a16:creationId xmlns:a16="http://schemas.microsoft.com/office/drawing/2014/main" id="{CC229800-5BF1-1D7D-7AFC-58472BDE918E}"/>
              </a:ext>
            </a:extLst>
          </p:cNvPr>
          <p:cNvCxnSpPr>
            <a:cxnSpLocks/>
          </p:cNvCxnSpPr>
          <p:nvPr/>
        </p:nvCxnSpPr>
        <p:spPr>
          <a:xfrm>
            <a:off x="7812177" y="2033011"/>
            <a:ext cx="0" cy="720000"/>
          </a:xfrm>
          <a:prstGeom prst="line">
            <a:avLst/>
          </a:prstGeom>
          <a:ln w="28575">
            <a:solidFill>
              <a:srgbClr val="00B050"/>
            </a:solidFill>
            <a:prstDash val="dash"/>
          </a:ln>
        </p:spPr>
        <p:style>
          <a:lnRef idx="2">
            <a:schemeClr val="accent3"/>
          </a:lnRef>
          <a:fillRef idx="0">
            <a:schemeClr val="accent3"/>
          </a:fillRef>
          <a:effectRef idx="1">
            <a:schemeClr val="accent3"/>
          </a:effectRef>
          <a:fontRef idx="minor">
            <a:schemeClr val="tx1"/>
          </a:fontRef>
        </p:style>
      </p:cxnSp>
      <p:sp>
        <p:nvSpPr>
          <p:cNvPr id="64" name="Rectangle 1">
            <a:extLst>
              <a:ext uri="{FF2B5EF4-FFF2-40B4-BE49-F238E27FC236}">
                <a16:creationId xmlns:a16="http://schemas.microsoft.com/office/drawing/2014/main" id="{19BFA22E-D71A-75AB-9878-A573ABFA1DC8}"/>
              </a:ext>
            </a:extLst>
          </p:cNvPr>
          <p:cNvSpPr/>
          <p:nvPr/>
        </p:nvSpPr>
        <p:spPr>
          <a:xfrm>
            <a:off x="8004175" y="1963664"/>
            <a:ext cx="2443106" cy="507831"/>
          </a:xfrm>
          <a:prstGeom prst="rect">
            <a:avLst/>
          </a:prstGeom>
          <a:solidFill>
            <a:schemeClr val="bg1"/>
          </a:solidFill>
        </p:spPr>
        <p:txBody>
          <a:bodyPr wrap="square" lIns="0" rIns="0">
            <a:spAutoFit/>
          </a:bodyPr>
          <a:lstStyle/>
          <a:p>
            <a:r>
              <a:rPr lang="ru-RU" sz="900" b="1" dirty="0">
                <a:solidFill>
                  <a:srgbClr val="00B050"/>
                </a:solidFill>
                <a:latin typeface="Segoe UI" panose="020B0502040204020203" pitchFamily="34" charset="0"/>
                <a:ea typeface="Segoe UI" panose="020B0502040204020203" pitchFamily="34" charset="0"/>
                <a:cs typeface="Segoe UI" panose="020B0502040204020203" pitchFamily="34" charset="0"/>
              </a:rPr>
              <a:t>25.04.2023</a:t>
            </a:r>
            <a:endParaRPr lang="ru-RU" sz="90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a:p>
            <a:r>
              <a:rPr lang="ru-RU" sz="900" dirty="0">
                <a:solidFill>
                  <a:srgbClr val="00B050"/>
                </a:solidFill>
                <a:latin typeface="Segoe UI" panose="020B0502040204020203" pitchFamily="34" charset="0"/>
                <a:ea typeface="Segoe UI" panose="020B0502040204020203" pitchFamily="34" charset="0"/>
                <a:cs typeface="Segoe UI" panose="020B0502040204020203" pitchFamily="34" charset="0"/>
              </a:rPr>
              <a:t>ЗАПУСК ВНУТРЕННЕЙ СИСТЕМЫ КОНТРОЛЕЙ НА ДАННЫХ ИЗ СИСТЕМЫ МАРКИРОВКИ</a:t>
            </a:r>
            <a:endParaRPr lang="x-none" sz="900" b="1"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5" name="Прямая соединительная линия 129">
            <a:extLst>
              <a:ext uri="{FF2B5EF4-FFF2-40B4-BE49-F238E27FC236}">
                <a16:creationId xmlns:a16="http://schemas.microsoft.com/office/drawing/2014/main" id="{811A9C13-44E7-233F-DEA4-A05B257F575E}"/>
              </a:ext>
            </a:extLst>
          </p:cNvPr>
          <p:cNvCxnSpPr>
            <a:cxnSpLocks/>
          </p:cNvCxnSpPr>
          <p:nvPr/>
        </p:nvCxnSpPr>
        <p:spPr>
          <a:xfrm>
            <a:off x="7812177" y="3693049"/>
            <a:ext cx="0" cy="720000"/>
          </a:xfrm>
          <a:prstGeom prst="line">
            <a:avLst/>
          </a:prstGeom>
          <a:ln w="28575">
            <a:solidFill>
              <a:srgbClr val="00B050"/>
            </a:solidFill>
            <a:prstDash val="dash"/>
          </a:ln>
        </p:spPr>
        <p:style>
          <a:lnRef idx="2">
            <a:schemeClr val="accent3"/>
          </a:lnRef>
          <a:fillRef idx="0">
            <a:schemeClr val="accent3"/>
          </a:fillRef>
          <a:effectRef idx="1">
            <a:schemeClr val="accent3"/>
          </a:effectRef>
          <a:fontRef idx="minor">
            <a:schemeClr val="tx1"/>
          </a:fontRef>
        </p:style>
      </p:cxnSp>
      <p:cxnSp>
        <p:nvCxnSpPr>
          <p:cNvPr id="66" name="Прямая соединительная линия 142">
            <a:extLst>
              <a:ext uri="{FF2B5EF4-FFF2-40B4-BE49-F238E27FC236}">
                <a16:creationId xmlns:a16="http://schemas.microsoft.com/office/drawing/2014/main" id="{01EF7C31-FCB6-11A4-C49B-ED3065EBD16F}"/>
              </a:ext>
            </a:extLst>
          </p:cNvPr>
          <p:cNvCxnSpPr>
            <a:cxnSpLocks/>
          </p:cNvCxnSpPr>
          <p:nvPr/>
        </p:nvCxnSpPr>
        <p:spPr>
          <a:xfrm>
            <a:off x="601663" y="2133526"/>
            <a:ext cx="25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145">
            <a:extLst>
              <a:ext uri="{FF2B5EF4-FFF2-40B4-BE49-F238E27FC236}">
                <a16:creationId xmlns:a16="http://schemas.microsoft.com/office/drawing/2014/main" id="{AB303890-93FD-9437-500E-046C29DC3503}"/>
              </a:ext>
            </a:extLst>
          </p:cNvPr>
          <p:cNvCxnSpPr>
            <a:cxnSpLocks/>
          </p:cNvCxnSpPr>
          <p:nvPr/>
        </p:nvCxnSpPr>
        <p:spPr>
          <a:xfrm>
            <a:off x="601663" y="3774979"/>
            <a:ext cx="252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8" name="Rectangle 1">
            <a:extLst>
              <a:ext uri="{FF2B5EF4-FFF2-40B4-BE49-F238E27FC236}">
                <a16:creationId xmlns:a16="http://schemas.microsoft.com/office/drawing/2014/main" id="{08CAA6F1-ED4F-E7CA-F8A2-D20C073B5252}"/>
              </a:ext>
            </a:extLst>
          </p:cNvPr>
          <p:cNvSpPr/>
          <p:nvPr/>
        </p:nvSpPr>
        <p:spPr>
          <a:xfrm>
            <a:off x="927970" y="1963664"/>
            <a:ext cx="1802770" cy="339725"/>
          </a:xfrm>
          <a:prstGeom prst="rect">
            <a:avLst/>
          </a:prstGeom>
          <a:noFill/>
          <a:ln w="12700" cap="flat" cmpd="sng" algn="ctr">
            <a:solidFill>
              <a:srgbClr val="747678">
                <a:alpha val="0"/>
              </a:srgbClr>
            </a:solidFill>
            <a:prstDash val="solid"/>
            <a:round/>
            <a:headEnd type="none" w="med" len="med"/>
            <a:tailEnd type="none" w="med" len="med"/>
          </a:ln>
        </p:spPr>
        <p:txBody>
          <a:bodyPr wrap="square" lIns="0" tIns="54000" rIns="54000" bIns="54000" rtlCol="0" anchor="ctr">
            <a:noAutofit/>
          </a:bodyPr>
          <a:lstStyle/>
          <a:p>
            <a:r>
              <a:rPr lang="ru-RU" sz="1200" b="1" dirty="0">
                <a:solidFill>
                  <a:srgbClr val="63666A"/>
                </a:solidFill>
                <a:latin typeface="Segoe UI" panose="020B0502040204020203" pitchFamily="34" charset="0"/>
                <a:ea typeface="Segoe UI" panose="020B0502040204020203" pitchFamily="34" charset="0"/>
                <a:cs typeface="Segoe UI" panose="020B0502040204020203" pitchFamily="34" charset="0"/>
              </a:rPr>
              <a:t>Продажа дублей</a:t>
            </a:r>
          </a:p>
        </p:txBody>
      </p:sp>
      <p:sp>
        <p:nvSpPr>
          <p:cNvPr id="69" name="Rectangle 1">
            <a:extLst>
              <a:ext uri="{FF2B5EF4-FFF2-40B4-BE49-F238E27FC236}">
                <a16:creationId xmlns:a16="http://schemas.microsoft.com/office/drawing/2014/main" id="{76EDE238-D0D8-15BE-E393-EFC1FE170D32}"/>
              </a:ext>
            </a:extLst>
          </p:cNvPr>
          <p:cNvSpPr/>
          <p:nvPr/>
        </p:nvSpPr>
        <p:spPr>
          <a:xfrm>
            <a:off x="927970" y="3605910"/>
            <a:ext cx="1802770" cy="338138"/>
          </a:xfrm>
          <a:prstGeom prst="rect">
            <a:avLst/>
          </a:prstGeom>
          <a:noFill/>
          <a:ln w="12700" cap="flat" cmpd="sng" algn="ctr">
            <a:solidFill>
              <a:srgbClr val="747678">
                <a:alpha val="0"/>
              </a:srgbClr>
            </a:solidFill>
            <a:prstDash val="solid"/>
            <a:round/>
            <a:headEnd type="none" w="med" len="med"/>
            <a:tailEnd type="none" w="med" len="med"/>
          </a:ln>
        </p:spPr>
        <p:txBody>
          <a:bodyPr wrap="square" lIns="0" tIns="54000" rIns="54000" bIns="54000" rtlCol="0" anchor="ctr">
            <a:noAutofit/>
          </a:bodyPr>
          <a:lstStyle/>
          <a:p>
            <a:r>
              <a:rPr lang="ru-RU" sz="1200" b="1" dirty="0">
                <a:solidFill>
                  <a:srgbClr val="63666A"/>
                </a:solidFill>
                <a:latin typeface="Segoe UI" panose="020B0502040204020203" pitchFamily="34" charset="0"/>
                <a:ea typeface="Segoe UI" panose="020B0502040204020203" pitchFamily="34" charset="0"/>
                <a:cs typeface="Segoe UI" panose="020B0502040204020203" pitchFamily="34" charset="0"/>
              </a:rPr>
              <a:t>Просроченная продукция</a:t>
            </a:r>
          </a:p>
        </p:txBody>
      </p:sp>
      <p:cxnSp>
        <p:nvCxnSpPr>
          <p:cNvPr id="70" name="Прямая соединительная линия 164">
            <a:extLst>
              <a:ext uri="{FF2B5EF4-FFF2-40B4-BE49-F238E27FC236}">
                <a16:creationId xmlns:a16="http://schemas.microsoft.com/office/drawing/2014/main" id="{B0F51E93-24A9-86B5-B0FB-B5484CC422CA}"/>
              </a:ext>
            </a:extLst>
          </p:cNvPr>
          <p:cNvCxnSpPr>
            <a:cxnSpLocks/>
          </p:cNvCxnSpPr>
          <p:nvPr/>
        </p:nvCxnSpPr>
        <p:spPr>
          <a:xfrm>
            <a:off x="501234" y="3211080"/>
            <a:ext cx="1113672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166">
            <a:extLst>
              <a:ext uri="{FF2B5EF4-FFF2-40B4-BE49-F238E27FC236}">
                <a16:creationId xmlns:a16="http://schemas.microsoft.com/office/drawing/2014/main" id="{A9C7C3F6-3792-051F-86EE-D1D7602124D0}"/>
              </a:ext>
            </a:extLst>
          </p:cNvPr>
          <p:cNvCxnSpPr>
            <a:cxnSpLocks/>
          </p:cNvCxnSpPr>
          <p:nvPr/>
        </p:nvCxnSpPr>
        <p:spPr>
          <a:xfrm>
            <a:off x="501234" y="4885513"/>
            <a:ext cx="1113672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24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CA2E62-4BBC-4731-BAA1-E08CDF0C1B53}"/>
              </a:ext>
            </a:extLst>
          </p:cNvPr>
          <p:cNvSpPr txBox="1"/>
          <p:nvPr/>
        </p:nvSpPr>
        <p:spPr>
          <a:xfrm>
            <a:off x="451365" y="2845077"/>
            <a:ext cx="679754" cy="1631216"/>
          </a:xfrm>
          <a:prstGeom prst="rect">
            <a:avLst/>
          </a:prstGeom>
          <a:noFill/>
        </p:spPr>
        <p:txBody>
          <a:bodyPr wrap="square">
            <a:spAutoFit/>
          </a:bodyPr>
          <a:lstStyle/>
          <a:p>
            <a:r>
              <a:rPr lang="en-US" sz="10000" b="1" dirty="0">
                <a:solidFill>
                  <a:schemeClr val="bg1"/>
                </a:solidFill>
                <a:latin typeface="Segoe UI" panose="020B0502040204020203" pitchFamily="34" charset="0"/>
                <a:ea typeface="Segoe UI" panose="020B0502040204020203" pitchFamily="34" charset="0"/>
                <a:cs typeface="Segoe UI" panose="020B0502040204020203" pitchFamily="34" charset="0"/>
              </a:rPr>
              <a:t>2</a:t>
            </a:r>
            <a:endParaRPr lang="ru-RU" sz="10000" dirty="0">
              <a:solidFill>
                <a:schemeClr val="bg1"/>
              </a:solidFill>
            </a:endParaRPr>
          </a:p>
        </p:txBody>
      </p:sp>
      <p:sp>
        <p:nvSpPr>
          <p:cNvPr id="23" name="Скругленный прямоугольник 8">
            <a:extLst>
              <a:ext uri="{FF2B5EF4-FFF2-40B4-BE49-F238E27FC236}">
                <a16:creationId xmlns:a16="http://schemas.microsoft.com/office/drawing/2014/main" id="{CCFDB4C8-7CE2-4B27-B595-0FEDEE1A4256}"/>
              </a:ext>
            </a:extLst>
          </p:cNvPr>
          <p:cNvSpPr/>
          <p:nvPr/>
        </p:nvSpPr>
        <p:spPr>
          <a:xfrm>
            <a:off x="668400" y="413578"/>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cs typeface="Segoe UI" panose="020B0502040204020203" pitchFamily="34" charset="0"/>
              </a:rPr>
              <a:t>Ответственность за нарушения правил маркировки</a:t>
            </a:r>
            <a:endParaRPr lang="en-US" sz="2400" b="1" dirty="0">
              <a:solidFill>
                <a:srgbClr val="63666A"/>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E5694F69-53FF-4CDE-85BE-9B89FE80AA10}"/>
              </a:ext>
            </a:extLst>
          </p:cNvPr>
          <p:cNvSpPr txBox="1"/>
          <p:nvPr/>
        </p:nvSpPr>
        <p:spPr>
          <a:xfrm>
            <a:off x="3936155" y="1911259"/>
            <a:ext cx="7587445" cy="1754326"/>
          </a:xfrm>
          <a:prstGeom prst="rect">
            <a:avLst/>
          </a:prstGeom>
          <a:noFill/>
        </p:spPr>
        <p:txBody>
          <a:bodyPr wrap="square">
            <a:spAutoFit/>
          </a:bodyPr>
          <a:lstStyle/>
          <a:p>
            <a:pPr algn="l"/>
            <a:r>
              <a:rPr lang="ru-RU" b="1" dirty="0">
                <a:solidFill>
                  <a:srgbClr val="C00000"/>
                </a:solidFill>
                <a:effectLst/>
              </a:rPr>
              <a:t>С 1 АПРЕЛЯ 2024 ГОДА СВЕДЕНИЯ О ПРОДАЖАХ БЕЗ ПРОВЕРКИ КОДА МАРКИРОВКИ БУДУТ ПЕРЕДАВАТЬСЯ В РОСПОТРЕБНАДЗОР !</a:t>
            </a:r>
          </a:p>
          <a:p>
            <a:pPr algn="l"/>
            <a:br>
              <a:rPr lang="ru-RU" b="1" dirty="0">
                <a:solidFill>
                  <a:srgbClr val="C00000"/>
                </a:solidFill>
                <a:effectLst/>
              </a:rPr>
            </a:br>
            <a:endParaRPr lang="ru-RU" b="1" dirty="0">
              <a:solidFill>
                <a:srgbClr val="C00000"/>
              </a:solidFill>
              <a:effectLst/>
            </a:endParaRPr>
          </a:p>
          <a:p>
            <a:pPr algn="l"/>
            <a:r>
              <a:rPr lang="ru-RU" b="1" dirty="0">
                <a:solidFill>
                  <a:srgbClr val="C00000"/>
                </a:solidFill>
                <a:effectLst/>
              </a:rPr>
              <a:t>ПРОВЕРКИ ПО ТАКОМУ ТИПУ НАРУШЕНИЙ РАЗРЕШЕНЫ, НЕСМОТРЯ НА МОРАТОРИЙ НА ПРОВЕРКИ БИЗНЕСА !​​​​​​​</a:t>
            </a:r>
          </a:p>
        </p:txBody>
      </p:sp>
      <p:sp>
        <p:nvSpPr>
          <p:cNvPr id="26" name="TextBox 25">
            <a:extLst>
              <a:ext uri="{FF2B5EF4-FFF2-40B4-BE49-F238E27FC236}">
                <a16:creationId xmlns:a16="http://schemas.microsoft.com/office/drawing/2014/main" id="{DE7CDC52-7B6D-48E3-8B49-C99C26FFAF9C}"/>
              </a:ext>
            </a:extLst>
          </p:cNvPr>
          <p:cNvSpPr txBox="1"/>
          <p:nvPr/>
        </p:nvSpPr>
        <p:spPr>
          <a:xfrm>
            <a:off x="789873" y="4215672"/>
            <a:ext cx="10733727" cy="785151"/>
          </a:xfrm>
          <a:prstGeom prst="rect">
            <a:avLst/>
          </a:prstGeom>
          <a:noFill/>
        </p:spPr>
        <p:txBody>
          <a:bodyPr wrap="square" anchor="ctr">
            <a:spAutoFit/>
          </a:bodyPr>
          <a:lstStyle>
            <a:defPPr>
              <a:defRPr lang="en-RU"/>
            </a:defPPr>
            <a:lvl1pPr marL="171450" indent="-171450">
              <a:lnSpc>
                <a:spcPct val="150000"/>
              </a:lnSpc>
              <a:spcAft>
                <a:spcPts val="1200"/>
              </a:spcAft>
              <a:buFont typeface="Arial" panose="020B0604020202020204" pitchFamily="34" charset="0"/>
              <a:buChar char="•"/>
              <a:defRPr sz="1600" b="1">
                <a:solidFill>
                  <a:srgbClr val="63666A"/>
                </a:solidFill>
                <a:latin typeface="Segoe UI" panose="020B0502040204020203" pitchFamily="34" charset="0"/>
                <a:cs typeface="Segoe UI" panose="020B0502040204020203" pitchFamily="34" charset="0"/>
              </a:defRPr>
            </a:lvl1pPr>
          </a:lstStyle>
          <a:p>
            <a:pPr marL="0" indent="0">
              <a:buNone/>
            </a:pPr>
            <a:r>
              <a:rPr lang="ru-RU" dirty="0"/>
              <a:t>НЕОБХОДИМО ОБНОВИТЬ КАССОВОЕ ПО И УСТРАНИТЬ НАРУШЕНИЯ ПРИ ОТПРАВКЕ ЧЕКОВ В СИСТЕМУ МАРКИРОВКИ "ЧЕСТНЫЙ ЗНАК" !</a:t>
            </a:r>
          </a:p>
        </p:txBody>
      </p:sp>
      <p:pic>
        <p:nvPicPr>
          <p:cNvPr id="28" name="Рисунок 27">
            <a:extLst>
              <a:ext uri="{FF2B5EF4-FFF2-40B4-BE49-F238E27FC236}">
                <a16:creationId xmlns:a16="http://schemas.microsoft.com/office/drawing/2014/main" id="{B7941713-1AA7-42D1-8760-A15F81B21A2A}"/>
              </a:ext>
            </a:extLst>
          </p:cNvPr>
          <p:cNvPicPr>
            <a:picLocks noChangeAspect="1"/>
          </p:cNvPicPr>
          <p:nvPr/>
        </p:nvPicPr>
        <p:blipFill>
          <a:blip r:embed="rId2"/>
          <a:stretch>
            <a:fillRect/>
          </a:stretch>
        </p:blipFill>
        <p:spPr>
          <a:xfrm>
            <a:off x="668400" y="1531419"/>
            <a:ext cx="2735783" cy="2627315"/>
          </a:xfrm>
          <a:prstGeom prst="rect">
            <a:avLst/>
          </a:prstGeom>
        </p:spPr>
      </p:pic>
      <p:sp>
        <p:nvSpPr>
          <p:cNvPr id="29" name="TextBox 28">
            <a:extLst>
              <a:ext uri="{FF2B5EF4-FFF2-40B4-BE49-F238E27FC236}">
                <a16:creationId xmlns:a16="http://schemas.microsoft.com/office/drawing/2014/main" id="{44371F24-71C9-48DD-9FA3-B8FDC4D608A1}"/>
              </a:ext>
            </a:extLst>
          </p:cNvPr>
          <p:cNvSpPr txBox="1"/>
          <p:nvPr/>
        </p:nvSpPr>
        <p:spPr>
          <a:xfrm>
            <a:off x="789873" y="5251342"/>
            <a:ext cx="10917054" cy="1077218"/>
          </a:xfrm>
          <a:prstGeom prst="rect">
            <a:avLst/>
          </a:prstGeom>
          <a:noFill/>
        </p:spPr>
        <p:txBody>
          <a:bodyPr wrap="square" anchor="ctr">
            <a:spAutoFit/>
          </a:bodyPr>
          <a:lstStyle>
            <a:defPPr>
              <a:defRPr lang="en-RU"/>
            </a:defPPr>
            <a:lvl1pPr>
              <a:defRPr sz="1600">
                <a:solidFill>
                  <a:srgbClr val="63666A"/>
                </a:solidFill>
                <a:latin typeface="Segoe UI" panose="020B0502040204020203" pitchFamily="34" charset="0"/>
                <a:cs typeface="Segoe UI" panose="020B0502040204020203" pitchFamily="34" charset="0"/>
              </a:defRPr>
            </a:lvl1pPr>
          </a:lstStyle>
          <a:p>
            <a:r>
              <a:rPr lang="ru-RU" dirty="0"/>
              <a:t>В Честном Сообществе мы собрали воедино всю информацию про разрешительный режим, в том числе и инструкции партнеров кассовых решений, чтобы вы самостоятельно могли активировать разрешительный режим: </a:t>
            </a:r>
            <a:r>
              <a:rPr lang="en-US" dirty="0">
                <a:hlinkClick r:id="rId3"/>
              </a:rPr>
              <a:t>https://markirovka.ru/community/rezhim-proverok-na-kassakh/rezhim-proverok-na-kassakh</a:t>
            </a:r>
            <a:endParaRPr lang="ru-RU" dirty="0"/>
          </a:p>
          <a:p>
            <a:endParaRPr lang="ru-RU" dirty="0"/>
          </a:p>
        </p:txBody>
      </p:sp>
    </p:spTree>
    <p:extLst>
      <p:ext uri="{BB962C8B-B14F-4D97-AF65-F5344CB8AC3E}">
        <p14:creationId xmlns:p14="http://schemas.microsoft.com/office/powerpoint/2010/main" val="3779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8">
            <a:extLst>
              <a:ext uri="{FF2B5EF4-FFF2-40B4-BE49-F238E27FC236}">
                <a16:creationId xmlns:a16="http://schemas.microsoft.com/office/drawing/2014/main" id="{7B9FFF52-5EC0-4566-B551-41EC9BC624D3}"/>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cs typeface="Segoe UI" panose="020B0502040204020203" pitchFamily="34" charset="0"/>
              </a:rPr>
              <a:t>Ответственность за нарушения правил маркировки</a:t>
            </a:r>
            <a:endParaRPr lang="en-US" sz="2400" b="1" dirty="0">
              <a:solidFill>
                <a:srgbClr val="63666A"/>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8164840E-A2F6-4EA7-BB9F-40414743479B}"/>
              </a:ext>
            </a:extLst>
          </p:cNvPr>
          <p:cNvSpPr txBox="1"/>
          <p:nvPr/>
        </p:nvSpPr>
        <p:spPr>
          <a:xfrm>
            <a:off x="762778" y="2426482"/>
            <a:ext cx="10545924" cy="2462213"/>
          </a:xfrm>
          <a:prstGeom prst="rect">
            <a:avLst/>
          </a:prstGeom>
          <a:noFill/>
        </p:spPr>
        <p:txBody>
          <a:bodyPr wrap="square" anchor="ctr">
            <a:spAutoFit/>
          </a:bodyPr>
          <a:lstStyle>
            <a:defPPr>
              <a:defRPr lang="en-RU"/>
            </a:defPPr>
            <a:lvl1pPr marL="171450" indent="-171450">
              <a:spcAft>
                <a:spcPts val="1200"/>
              </a:spcAft>
              <a:buFont typeface="Arial" panose="020B0604020202020204" pitchFamily="34" charset="0"/>
              <a:buChar char="•"/>
              <a:defRPr sz="1600" b="1">
                <a:solidFill>
                  <a:srgbClr val="63666A"/>
                </a:solidFill>
                <a:latin typeface="Segoe UI" panose="020B0502040204020203" pitchFamily="34" charset="0"/>
                <a:cs typeface="Segoe UI" panose="020B0502040204020203" pitchFamily="34" charset="0"/>
              </a:defRPr>
            </a:lvl1pPr>
          </a:lstStyle>
          <a:p>
            <a:pPr marL="0" indent="0">
              <a:buNone/>
            </a:pPr>
            <a:r>
              <a:rPr lang="ru-RU" b="0" dirty="0"/>
              <a:t>За непредставление сведений и (или) нарушение порядка и сроков представления сведений, предусмотренных правилами маркировки товаров, подлежащих обязательной маркировке средствами идентификации, либо представление неполных и (или) недостоверных сведений оператору государственной информационной системы мониторинга за оборотом товаров, подлежащих обязательной маркировке средствами идентификации, если представление указанных сведений является обязательным в соответствии с законодательством Российской Федерации предусмотрена ответственность </a:t>
            </a:r>
            <a:r>
              <a:rPr lang="ru-RU" dirty="0"/>
              <a:t>в соответствии со статьей 15.12.1 КоАП РФ</a:t>
            </a:r>
            <a:r>
              <a:rPr lang="ru-RU" b="0" dirty="0"/>
              <a:t>. К указанным обязательствам среди прочего относится регистрация участника оборота в информационной системе маркировки. </a:t>
            </a:r>
          </a:p>
          <a:p>
            <a:pPr marL="0" indent="0">
              <a:buNone/>
            </a:pPr>
            <a:r>
              <a:rPr lang="ru-RU" dirty="0"/>
              <a:t>Полная информация размещена на сайте </a:t>
            </a:r>
            <a:r>
              <a:rPr lang="ru-RU" dirty="0">
                <a:solidFill>
                  <a:schemeClr val="accent1"/>
                </a:solidFill>
              </a:rPr>
              <a:t>честныйзнак.рф/penalties/</a:t>
            </a:r>
          </a:p>
        </p:txBody>
      </p:sp>
      <p:pic>
        <p:nvPicPr>
          <p:cNvPr id="8" name="Рисунок 7">
            <a:extLst>
              <a:ext uri="{FF2B5EF4-FFF2-40B4-BE49-F238E27FC236}">
                <a16:creationId xmlns:a16="http://schemas.microsoft.com/office/drawing/2014/main" id="{CA03CA02-F871-430F-8A0D-9FBB86C1F3C4}"/>
              </a:ext>
            </a:extLst>
          </p:cNvPr>
          <p:cNvPicPr>
            <a:picLocks noChangeAspect="1"/>
          </p:cNvPicPr>
          <p:nvPr/>
        </p:nvPicPr>
        <p:blipFill>
          <a:blip r:embed="rId2"/>
          <a:stretch>
            <a:fillRect/>
          </a:stretch>
        </p:blipFill>
        <p:spPr>
          <a:xfrm>
            <a:off x="1904420" y="1233094"/>
            <a:ext cx="8076159" cy="1267527"/>
          </a:xfrm>
          <a:prstGeom prst="rect">
            <a:avLst/>
          </a:prstGeom>
        </p:spPr>
      </p:pic>
      <p:sp>
        <p:nvSpPr>
          <p:cNvPr id="10" name="TextBox 9">
            <a:extLst>
              <a:ext uri="{FF2B5EF4-FFF2-40B4-BE49-F238E27FC236}">
                <a16:creationId xmlns:a16="http://schemas.microsoft.com/office/drawing/2014/main" id="{D678A481-6570-4D2F-A1CA-91A625B39528}"/>
              </a:ext>
            </a:extLst>
          </p:cNvPr>
          <p:cNvSpPr txBox="1"/>
          <p:nvPr/>
        </p:nvSpPr>
        <p:spPr>
          <a:xfrm>
            <a:off x="762778" y="5092621"/>
            <a:ext cx="6097554" cy="338554"/>
          </a:xfrm>
          <a:prstGeom prst="rect">
            <a:avLst/>
          </a:prstGeom>
          <a:noFill/>
        </p:spPr>
        <p:txBody>
          <a:bodyPr wrap="square" anchor="ctr">
            <a:spAutoFit/>
          </a:bodyPr>
          <a:lstStyle>
            <a:defPPr>
              <a:defRPr lang="en-RU"/>
            </a:defPPr>
            <a:lvl1pPr indent="0">
              <a:spcAft>
                <a:spcPts val="1200"/>
              </a:spcAft>
              <a:buFont typeface="Arial" panose="020B0604020202020204" pitchFamily="34" charset="0"/>
              <a:buNone/>
              <a:defRPr sz="1600" b="0">
                <a:solidFill>
                  <a:srgbClr val="63666A"/>
                </a:solidFill>
                <a:latin typeface="Segoe UI" panose="020B0502040204020203" pitchFamily="34" charset="0"/>
                <a:cs typeface="Segoe UI" panose="020B0502040204020203" pitchFamily="34" charset="0"/>
              </a:defRPr>
            </a:lvl1pPr>
          </a:lstStyle>
          <a:p>
            <a:r>
              <a:rPr lang="ru-RU" b="1" dirty="0"/>
              <a:t>Нормативные документы</a:t>
            </a:r>
          </a:p>
        </p:txBody>
      </p:sp>
      <p:grpSp>
        <p:nvGrpSpPr>
          <p:cNvPr id="21" name="Группа 20">
            <a:extLst>
              <a:ext uri="{FF2B5EF4-FFF2-40B4-BE49-F238E27FC236}">
                <a16:creationId xmlns:a16="http://schemas.microsoft.com/office/drawing/2014/main" id="{B265B475-B783-42E9-BD9B-5F17F0F986A7}"/>
              </a:ext>
            </a:extLst>
          </p:cNvPr>
          <p:cNvGrpSpPr/>
          <p:nvPr/>
        </p:nvGrpSpPr>
        <p:grpSpPr>
          <a:xfrm>
            <a:off x="836075" y="5561269"/>
            <a:ext cx="10945390" cy="866593"/>
            <a:chOff x="836075" y="5409791"/>
            <a:chExt cx="10945390" cy="866593"/>
          </a:xfrm>
        </p:grpSpPr>
        <p:sp>
          <p:nvSpPr>
            <p:cNvPr id="12" name="TextBox 11">
              <a:extLst>
                <a:ext uri="{FF2B5EF4-FFF2-40B4-BE49-F238E27FC236}">
                  <a16:creationId xmlns:a16="http://schemas.microsoft.com/office/drawing/2014/main" id="{F2D1923F-9574-4114-8A69-5CEF5C7B2893}"/>
                </a:ext>
              </a:extLst>
            </p:cNvPr>
            <p:cNvSpPr txBox="1"/>
            <p:nvPr/>
          </p:nvSpPr>
          <p:spPr>
            <a:xfrm>
              <a:off x="9180594" y="5409791"/>
              <a:ext cx="2600871" cy="830997"/>
            </a:xfrm>
            <a:prstGeom prst="rect">
              <a:avLst/>
            </a:prstGeom>
            <a:noFill/>
          </p:spPr>
          <p:txBody>
            <a:bodyPr wrap="square" anchor="ctr">
              <a:spAutoFit/>
            </a:bodyPr>
            <a:lstStyle>
              <a:defPPr>
                <a:defRPr lang="en-RU"/>
              </a:defPPr>
              <a:lvl1pPr indent="0">
                <a:spcAft>
                  <a:spcPts val="1200"/>
                </a:spcAft>
                <a:buFont typeface="Arial" panose="020B0604020202020204" pitchFamily="34" charset="0"/>
                <a:buNone/>
                <a:defRPr sz="1600" b="0">
                  <a:solidFill>
                    <a:srgbClr val="63666A"/>
                  </a:solidFill>
                  <a:latin typeface="Segoe UI" panose="020B0502040204020203" pitchFamily="34" charset="0"/>
                  <a:cs typeface="Segoe UI" panose="020B0502040204020203" pitchFamily="34" charset="0"/>
                </a:defRPr>
              </a:lvl1pPr>
            </a:lstStyle>
            <a:p>
              <a:r>
                <a:rPr lang="ru-RU" dirty="0">
                  <a:hlinkClick r:id="rId3"/>
                </a:rPr>
                <a:t>Регламент подготовки к разрешительному режиму на кассах</a:t>
              </a:r>
              <a:endParaRPr lang="ru-RU" dirty="0"/>
            </a:p>
          </p:txBody>
        </p:sp>
        <p:pic>
          <p:nvPicPr>
            <p:cNvPr id="14" name="Рисунок 13">
              <a:extLst>
                <a:ext uri="{FF2B5EF4-FFF2-40B4-BE49-F238E27FC236}">
                  <a16:creationId xmlns:a16="http://schemas.microsoft.com/office/drawing/2014/main" id="{D92249F7-3DC8-40D8-8952-7A651639BE68}"/>
                </a:ext>
              </a:extLst>
            </p:cNvPr>
            <p:cNvPicPr>
              <a:picLocks noChangeAspect="1"/>
            </p:cNvPicPr>
            <p:nvPr/>
          </p:nvPicPr>
          <p:blipFill>
            <a:blip r:embed="rId4"/>
            <a:stretch>
              <a:fillRect/>
            </a:stretch>
          </p:blipFill>
          <p:spPr>
            <a:xfrm>
              <a:off x="836075" y="5409791"/>
              <a:ext cx="646144" cy="866593"/>
            </a:xfrm>
            <a:prstGeom prst="rect">
              <a:avLst/>
            </a:prstGeom>
          </p:spPr>
        </p:pic>
        <p:sp>
          <p:nvSpPr>
            <p:cNvPr id="16" name="TextBox 15">
              <a:extLst>
                <a:ext uri="{FF2B5EF4-FFF2-40B4-BE49-F238E27FC236}">
                  <a16:creationId xmlns:a16="http://schemas.microsoft.com/office/drawing/2014/main" id="{AEB6A9B7-6897-47E0-AEA5-44365DC33C41}"/>
                </a:ext>
              </a:extLst>
            </p:cNvPr>
            <p:cNvSpPr txBox="1"/>
            <p:nvPr/>
          </p:nvSpPr>
          <p:spPr>
            <a:xfrm>
              <a:off x="1567458" y="5409791"/>
              <a:ext cx="2100164" cy="584775"/>
            </a:xfrm>
            <a:prstGeom prst="rect">
              <a:avLst/>
            </a:prstGeom>
            <a:noFill/>
          </p:spPr>
          <p:txBody>
            <a:bodyPr wrap="square" anchor="ctr">
              <a:spAutoFit/>
            </a:bodyPr>
            <a:lstStyle>
              <a:defPPr>
                <a:defRPr lang="en-RU"/>
              </a:defPPr>
              <a:lvl1pPr indent="0">
                <a:spcAft>
                  <a:spcPts val="1200"/>
                </a:spcAft>
                <a:buFont typeface="Arial" panose="020B0604020202020204" pitchFamily="34" charset="0"/>
                <a:buNone/>
                <a:defRPr sz="1600" b="0">
                  <a:solidFill>
                    <a:srgbClr val="63666A"/>
                  </a:solidFill>
                  <a:latin typeface="Segoe UI" panose="020B0502040204020203" pitchFamily="34" charset="0"/>
                  <a:cs typeface="Segoe UI" panose="020B0502040204020203" pitchFamily="34" charset="0"/>
                </a:defRPr>
              </a:lvl1pPr>
            </a:lstStyle>
            <a:p>
              <a:r>
                <a:rPr lang="ru-RU" dirty="0">
                  <a:hlinkClick r:id="rId3"/>
                </a:rPr>
                <a:t>ППРФ от 21 ноября 2023 г. № 1944 </a:t>
              </a:r>
              <a:endParaRPr lang="ru-RU" dirty="0"/>
            </a:p>
          </p:txBody>
        </p:sp>
        <p:pic>
          <p:nvPicPr>
            <p:cNvPr id="17" name="Рисунок 16">
              <a:extLst>
                <a:ext uri="{FF2B5EF4-FFF2-40B4-BE49-F238E27FC236}">
                  <a16:creationId xmlns:a16="http://schemas.microsoft.com/office/drawing/2014/main" id="{38EA0C9C-2542-4C84-8721-611BF69DDC73}"/>
                </a:ext>
              </a:extLst>
            </p:cNvPr>
            <p:cNvPicPr>
              <a:picLocks noChangeAspect="1"/>
            </p:cNvPicPr>
            <p:nvPr/>
          </p:nvPicPr>
          <p:blipFill>
            <a:blip r:embed="rId4"/>
            <a:stretch>
              <a:fillRect/>
            </a:stretch>
          </p:blipFill>
          <p:spPr>
            <a:xfrm>
              <a:off x="4110383" y="5409791"/>
              <a:ext cx="646144" cy="866593"/>
            </a:xfrm>
            <a:prstGeom prst="rect">
              <a:avLst/>
            </a:prstGeom>
          </p:spPr>
        </p:pic>
        <p:sp>
          <p:nvSpPr>
            <p:cNvPr id="19" name="TextBox 18">
              <a:extLst>
                <a:ext uri="{FF2B5EF4-FFF2-40B4-BE49-F238E27FC236}">
                  <a16:creationId xmlns:a16="http://schemas.microsoft.com/office/drawing/2014/main" id="{F3C330BE-C486-4191-B851-3BEFF4FE4F49}"/>
                </a:ext>
              </a:extLst>
            </p:cNvPr>
            <p:cNvSpPr txBox="1"/>
            <p:nvPr/>
          </p:nvSpPr>
          <p:spPr>
            <a:xfrm>
              <a:off x="4756527" y="5409791"/>
              <a:ext cx="3625473" cy="830997"/>
            </a:xfrm>
            <a:prstGeom prst="rect">
              <a:avLst/>
            </a:prstGeom>
            <a:noFill/>
          </p:spPr>
          <p:txBody>
            <a:bodyPr wrap="square" anchor="ctr">
              <a:spAutoFit/>
            </a:bodyPr>
            <a:lstStyle>
              <a:defPPr>
                <a:defRPr lang="en-RU"/>
              </a:defPPr>
              <a:lvl1pPr indent="0">
                <a:spcAft>
                  <a:spcPts val="1200"/>
                </a:spcAft>
                <a:buFont typeface="Arial" panose="020B0604020202020204" pitchFamily="34" charset="0"/>
                <a:buNone/>
                <a:defRPr sz="1600" b="0">
                  <a:solidFill>
                    <a:srgbClr val="63666A"/>
                  </a:solidFill>
                  <a:latin typeface="Segoe UI" panose="020B0502040204020203" pitchFamily="34" charset="0"/>
                  <a:cs typeface="Segoe UI" panose="020B0502040204020203" pitchFamily="34" charset="0"/>
                </a:defRPr>
              </a:lvl1pPr>
            </a:lstStyle>
            <a:p>
              <a:r>
                <a:rPr lang="ru-RU" dirty="0">
                  <a:hlinkClick r:id="rId5"/>
                </a:rPr>
                <a:t>Методические рекомендации по взаимодействию кассового ПО с системой маркировки </a:t>
              </a:r>
              <a:endParaRPr lang="ru-RU" dirty="0"/>
            </a:p>
          </p:txBody>
        </p:sp>
        <p:pic>
          <p:nvPicPr>
            <p:cNvPr id="20" name="Рисунок 19">
              <a:extLst>
                <a:ext uri="{FF2B5EF4-FFF2-40B4-BE49-F238E27FC236}">
                  <a16:creationId xmlns:a16="http://schemas.microsoft.com/office/drawing/2014/main" id="{11AE2169-3F5F-423B-9E0A-A04B6972DF48}"/>
                </a:ext>
              </a:extLst>
            </p:cNvPr>
            <p:cNvPicPr>
              <a:picLocks noChangeAspect="1"/>
            </p:cNvPicPr>
            <p:nvPr/>
          </p:nvPicPr>
          <p:blipFill>
            <a:blip r:embed="rId4"/>
            <a:stretch>
              <a:fillRect/>
            </a:stretch>
          </p:blipFill>
          <p:spPr>
            <a:xfrm>
              <a:off x="8534450" y="5409791"/>
              <a:ext cx="646144" cy="866593"/>
            </a:xfrm>
            <a:prstGeom prst="rect">
              <a:avLst/>
            </a:prstGeom>
          </p:spPr>
        </p:pic>
      </p:grpSp>
    </p:spTree>
    <p:extLst>
      <p:ext uri="{BB962C8B-B14F-4D97-AF65-F5344CB8AC3E}">
        <p14:creationId xmlns:p14="http://schemas.microsoft.com/office/powerpoint/2010/main" val="3632353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C60352-6BAA-4AB7-80D5-AE2C7AECE903}"/>
              </a:ext>
            </a:extLst>
          </p:cNvPr>
          <p:cNvSpPr txBox="1"/>
          <p:nvPr/>
        </p:nvSpPr>
        <p:spPr>
          <a:xfrm>
            <a:off x="579381" y="1871338"/>
            <a:ext cx="5516619" cy="3908762"/>
          </a:xfrm>
          <a:prstGeom prst="rect">
            <a:avLst/>
          </a:prstGeom>
          <a:noFill/>
        </p:spPr>
        <p:txBody>
          <a:bodyPr wrap="square" anchor="ctr">
            <a:spAutoFit/>
          </a:bodyPr>
          <a:lstStyle>
            <a:defPPr>
              <a:defRPr lang="en-RU"/>
            </a:defPPr>
            <a:lvl1pPr>
              <a:defRPr sz="1400">
                <a:solidFill>
                  <a:srgbClr val="63666A"/>
                </a:solidFill>
                <a:latin typeface="Segoe UI" panose="020B0502040204020203" pitchFamily="34" charset="0"/>
                <a:cs typeface="Segoe UI" panose="020B0502040204020203" pitchFamily="34" charset="0"/>
              </a:defRPr>
            </a:lvl1pPr>
          </a:lstStyle>
          <a:p>
            <a:pPr>
              <a:spcAft>
                <a:spcPts val="600"/>
              </a:spcAft>
            </a:pPr>
            <a:r>
              <a:rPr lang="ru-RU" sz="1600" b="1" dirty="0"/>
              <a:t>Контакты службы технической поддержки Оператора государственной системы маркировки «Честный знак»:</a:t>
            </a:r>
          </a:p>
          <a:p>
            <a:pPr marL="285750" indent="-285750">
              <a:spcAft>
                <a:spcPts val="600"/>
              </a:spcAft>
              <a:buFont typeface="Arial" panose="020B0604020202020204" pitchFamily="34" charset="0"/>
              <a:buChar char="•"/>
            </a:pPr>
            <a:r>
              <a:rPr lang="ru-RU" sz="1600" dirty="0">
                <a:hlinkClick r:id="rId2">
                  <a:extLst>
                    <a:ext uri="{A12FA001-AC4F-418D-AE19-62706E023703}">
                      <ahyp:hlinkClr xmlns:ahyp="http://schemas.microsoft.com/office/drawing/2018/hyperlinkcolor" val="tx"/>
                    </a:ext>
                  </a:extLst>
                </a:hlinkClick>
              </a:rPr>
              <a:t>support@crpt.ru</a:t>
            </a:r>
            <a:endParaRPr lang="ru-RU" sz="1600" dirty="0"/>
          </a:p>
          <a:p>
            <a:pPr marL="285750" indent="-285750">
              <a:spcAft>
                <a:spcPts val="600"/>
              </a:spcAft>
              <a:buFont typeface="Arial" panose="020B0604020202020204" pitchFamily="34" charset="0"/>
              <a:buChar char="•"/>
            </a:pPr>
            <a:r>
              <a:rPr lang="ru-RU" sz="1600" dirty="0">
                <a:hlinkClick r:id="rId3">
                  <a:extLst>
                    <a:ext uri="{A12FA001-AC4F-418D-AE19-62706E023703}">
                      <ahyp:hlinkClr xmlns:ahyp="http://schemas.microsoft.com/office/drawing/2018/hyperlinkcolor" val="tx"/>
                    </a:ext>
                  </a:extLst>
                </a:hlinkClick>
              </a:rPr>
              <a:t>8 800 222 1523</a:t>
            </a:r>
            <a:r>
              <a:rPr lang="ru-RU" sz="1600" dirty="0"/>
              <a:t> (для звонков из России)</a:t>
            </a:r>
          </a:p>
          <a:p>
            <a:pPr marL="285750" indent="-285750">
              <a:spcAft>
                <a:spcPts val="600"/>
              </a:spcAft>
              <a:buFont typeface="Arial" panose="020B0604020202020204" pitchFamily="34" charset="0"/>
              <a:buChar char="•"/>
            </a:pPr>
            <a:r>
              <a:rPr lang="ru-RU" sz="1600" dirty="0">
                <a:hlinkClick r:id="rId4">
                  <a:extLst>
                    <a:ext uri="{A12FA001-AC4F-418D-AE19-62706E023703}">
                      <ahyp:hlinkClr xmlns:ahyp="http://schemas.microsoft.com/office/drawing/2018/hyperlinkcolor" val="tx"/>
                    </a:ext>
                  </a:extLst>
                </a:hlinkClick>
              </a:rPr>
              <a:t>+7 499 350 85 59</a:t>
            </a:r>
            <a:r>
              <a:rPr lang="ru-RU" sz="1600" dirty="0"/>
              <a:t> (для звонков из других стран)</a:t>
            </a:r>
          </a:p>
          <a:p>
            <a:pPr>
              <a:spcAft>
                <a:spcPts val="600"/>
              </a:spcAft>
            </a:pPr>
            <a:endParaRPr lang="ru-RU" sz="1600" dirty="0"/>
          </a:p>
          <a:p>
            <a:pPr>
              <a:spcAft>
                <a:spcPts val="600"/>
              </a:spcAft>
            </a:pPr>
            <a:r>
              <a:rPr lang="ru-RU" sz="1600" b="1" dirty="0"/>
              <a:t>Где получать информацию о маркировке:</a:t>
            </a:r>
            <a:endParaRPr lang="ru-RU" sz="1600" dirty="0"/>
          </a:p>
          <a:p>
            <a:pPr marL="285750" indent="-285750">
              <a:spcAft>
                <a:spcPts val="600"/>
              </a:spcAft>
              <a:buFont typeface="Arial" panose="020B0604020202020204" pitchFamily="34" charset="0"/>
              <a:buChar char="•"/>
            </a:pPr>
            <a:r>
              <a:rPr lang="ru-RU" sz="1600" b="0" dirty="0">
                <a:hlinkClick r:id="rId5"/>
              </a:rPr>
              <a:t>Вебинары</a:t>
            </a:r>
            <a:r>
              <a:rPr lang="ru-RU" sz="1600" b="0" dirty="0"/>
              <a:t>. Предстоящие и записи прошедших: </a:t>
            </a:r>
            <a:r>
              <a:rPr lang="en-US" sz="1600" b="0" dirty="0"/>
              <a:t>https://</a:t>
            </a:r>
            <a:r>
              <a:rPr lang="ru-RU" sz="1600" b="0" dirty="0" err="1"/>
              <a:t>честныйзнак.рф</a:t>
            </a:r>
            <a:r>
              <a:rPr lang="en-US" sz="1600" b="0" dirty="0"/>
              <a:t>/lectures/</a:t>
            </a:r>
            <a:endParaRPr lang="ru-RU" sz="1600" b="0" dirty="0"/>
          </a:p>
          <a:p>
            <a:pPr marL="285750" indent="-285750">
              <a:spcAft>
                <a:spcPts val="600"/>
              </a:spcAft>
              <a:buFont typeface="Arial" panose="020B0604020202020204" pitchFamily="34" charset="0"/>
              <a:buChar char="•"/>
            </a:pPr>
            <a:r>
              <a:rPr lang="ru-RU" sz="1600" b="0" dirty="0">
                <a:hlinkClick r:id="rId6"/>
              </a:rPr>
              <a:t>Честное Сообщество</a:t>
            </a:r>
            <a:r>
              <a:rPr lang="ru-RU" sz="1600" b="0" dirty="0"/>
              <a:t>: </a:t>
            </a:r>
            <a:r>
              <a:rPr lang="en-US" sz="1600" b="0" dirty="0" err="1"/>
              <a:t>markirovka.ru</a:t>
            </a:r>
            <a:endParaRPr lang="ru-RU" sz="1600" b="0" dirty="0"/>
          </a:p>
          <a:p>
            <a:pPr marL="285750" indent="-285750">
              <a:spcAft>
                <a:spcPts val="600"/>
              </a:spcAft>
              <a:buFont typeface="Arial" panose="020B0604020202020204" pitchFamily="34" charset="0"/>
              <a:buChar char="•"/>
            </a:pPr>
            <a:r>
              <a:rPr lang="ru-RU" sz="1600" b="0" dirty="0"/>
              <a:t>Официальный телеграмм канал оператора </a:t>
            </a:r>
            <a:r>
              <a:rPr lang="ru-RU" sz="1600" b="0" dirty="0">
                <a:hlinkClick r:id="rId7"/>
              </a:rPr>
              <a:t>Честный ЗНАК </a:t>
            </a:r>
            <a:r>
              <a:rPr lang="en-US" sz="1600" b="0" dirty="0">
                <a:hlinkClick r:id="rId7"/>
              </a:rPr>
              <a:t>breaking news</a:t>
            </a:r>
            <a:r>
              <a:rPr lang="ru-RU" sz="1600" b="0" dirty="0"/>
              <a:t>: </a:t>
            </a:r>
            <a:r>
              <a:rPr lang="en-US" sz="1600" b="0" dirty="0" err="1"/>
              <a:t>t.me</a:t>
            </a:r>
            <a:r>
              <a:rPr lang="en-US" sz="1600" b="0" dirty="0"/>
              <a:t>/</a:t>
            </a:r>
            <a:r>
              <a:rPr lang="en-US" sz="1600" b="0" dirty="0" err="1"/>
              <a:t>crptbreaking</a:t>
            </a:r>
            <a:endParaRPr lang="ru-RU" sz="1600" b="0" dirty="0"/>
          </a:p>
        </p:txBody>
      </p:sp>
      <p:sp>
        <p:nvSpPr>
          <p:cNvPr id="6" name="Скругленный прямоугольник 8">
            <a:extLst>
              <a:ext uri="{FF2B5EF4-FFF2-40B4-BE49-F238E27FC236}">
                <a16:creationId xmlns:a16="http://schemas.microsoft.com/office/drawing/2014/main" id="{A8E028E9-991A-4C91-96FF-F07F8DCC2822}"/>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ea typeface="Segoe UI" panose="020B0502040204020203" pitchFamily="34" charset="0"/>
                <a:cs typeface="Segoe UI" panose="020B0502040204020203" pitchFamily="34" charset="0"/>
              </a:rPr>
              <a:t>Полезные материалы</a:t>
            </a:r>
            <a:endParaRPr lang="en-US" sz="24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pic>
        <p:nvPicPr>
          <p:cNvPr id="8" name="Рисунок 7">
            <a:extLst>
              <a:ext uri="{FF2B5EF4-FFF2-40B4-BE49-F238E27FC236}">
                <a16:creationId xmlns:a16="http://schemas.microsoft.com/office/drawing/2014/main" id="{8FB9BB09-9723-4C8B-9B96-0EB673251D42}"/>
              </a:ext>
            </a:extLst>
          </p:cNvPr>
          <p:cNvPicPr>
            <a:picLocks noChangeAspect="1"/>
          </p:cNvPicPr>
          <p:nvPr/>
        </p:nvPicPr>
        <p:blipFill>
          <a:blip r:embed="rId8"/>
          <a:stretch>
            <a:fillRect/>
          </a:stretch>
        </p:blipFill>
        <p:spPr>
          <a:xfrm>
            <a:off x="6411166" y="1278709"/>
            <a:ext cx="4858781" cy="2498987"/>
          </a:xfrm>
          <a:prstGeom prst="rect">
            <a:avLst/>
          </a:prstGeom>
        </p:spPr>
      </p:pic>
      <p:cxnSp>
        <p:nvCxnSpPr>
          <p:cNvPr id="19" name="Прямая со стрелкой 18">
            <a:extLst>
              <a:ext uri="{FF2B5EF4-FFF2-40B4-BE49-F238E27FC236}">
                <a16:creationId xmlns:a16="http://schemas.microsoft.com/office/drawing/2014/main" id="{A480C32A-D5EF-475A-B78D-7AC96737FB3A}"/>
              </a:ext>
            </a:extLst>
          </p:cNvPr>
          <p:cNvCxnSpPr/>
          <p:nvPr/>
        </p:nvCxnSpPr>
        <p:spPr>
          <a:xfrm flipH="1">
            <a:off x="9263706" y="1278709"/>
            <a:ext cx="2346960" cy="11495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 name="Group 1">
            <a:extLst>
              <a:ext uri="{FF2B5EF4-FFF2-40B4-BE49-F238E27FC236}">
                <a16:creationId xmlns:a16="http://schemas.microsoft.com/office/drawing/2014/main" id="{02D986F7-D5B6-50FF-4402-C5E59C3874E0}"/>
              </a:ext>
            </a:extLst>
          </p:cNvPr>
          <p:cNvGrpSpPr/>
          <p:nvPr/>
        </p:nvGrpSpPr>
        <p:grpSpPr>
          <a:xfrm>
            <a:off x="6411166" y="3648267"/>
            <a:ext cx="5201453" cy="2849734"/>
            <a:chOff x="6749151" y="3709073"/>
            <a:chExt cx="4863468" cy="2664561"/>
          </a:xfrm>
        </p:grpSpPr>
        <p:pic>
          <p:nvPicPr>
            <p:cNvPr id="11" name="Рисунок 10">
              <a:extLst>
                <a:ext uri="{FF2B5EF4-FFF2-40B4-BE49-F238E27FC236}">
                  <a16:creationId xmlns:a16="http://schemas.microsoft.com/office/drawing/2014/main" id="{F8A5AB14-3067-4B77-99B4-BAB2235AF95E}"/>
                </a:ext>
              </a:extLst>
            </p:cNvPr>
            <p:cNvPicPr>
              <a:picLocks noChangeAspect="1"/>
            </p:cNvPicPr>
            <p:nvPr/>
          </p:nvPicPr>
          <p:blipFill>
            <a:blip r:embed="rId9"/>
            <a:stretch>
              <a:fillRect/>
            </a:stretch>
          </p:blipFill>
          <p:spPr>
            <a:xfrm>
              <a:off x="6749151" y="3954686"/>
              <a:ext cx="3872824" cy="2418948"/>
            </a:xfrm>
            <a:prstGeom prst="rect">
              <a:avLst/>
            </a:prstGeom>
          </p:spPr>
        </p:pic>
        <p:cxnSp>
          <p:nvCxnSpPr>
            <p:cNvPr id="13" name="Прямая со стрелкой 12">
              <a:extLst>
                <a:ext uri="{FF2B5EF4-FFF2-40B4-BE49-F238E27FC236}">
                  <a16:creationId xmlns:a16="http://schemas.microsoft.com/office/drawing/2014/main" id="{308E9A0B-B575-49E5-AB9E-8A6597EF94F8}"/>
                </a:ext>
              </a:extLst>
            </p:cNvPr>
            <p:cNvCxnSpPr>
              <a:cxnSpLocks/>
            </p:cNvCxnSpPr>
            <p:nvPr/>
          </p:nvCxnSpPr>
          <p:spPr>
            <a:xfrm flipH="1">
              <a:off x="10027659" y="3709073"/>
              <a:ext cx="1584960" cy="6664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0E0C0BB0-C8A1-4E96-B26E-5E2718A198D8}"/>
                </a:ext>
              </a:extLst>
            </p:cNvPr>
            <p:cNvCxnSpPr/>
            <p:nvPr/>
          </p:nvCxnSpPr>
          <p:spPr>
            <a:xfrm flipH="1">
              <a:off x="7881946" y="5208158"/>
              <a:ext cx="712177"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017C3F80-65D0-4572-9370-BC7AFE4416AD}"/>
                </a:ext>
              </a:extLst>
            </p:cNvPr>
            <p:cNvCxnSpPr/>
            <p:nvPr/>
          </p:nvCxnSpPr>
          <p:spPr>
            <a:xfrm flipH="1">
              <a:off x="8484467" y="5533278"/>
              <a:ext cx="712177"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56016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8CF7BD-F17F-5E09-47FF-08F395E1FEAF}"/>
              </a:ext>
            </a:extLst>
          </p:cNvPr>
          <p:cNvGrpSpPr/>
          <p:nvPr/>
        </p:nvGrpSpPr>
        <p:grpSpPr>
          <a:xfrm>
            <a:off x="8363101" y="1526337"/>
            <a:ext cx="4627386" cy="5111130"/>
            <a:chOff x="10045311" y="1526337"/>
            <a:chExt cx="4627386" cy="5111130"/>
          </a:xfrm>
        </p:grpSpPr>
        <p:cxnSp>
          <p:nvCxnSpPr>
            <p:cNvPr id="9" name="Straight Connector 8">
              <a:extLst>
                <a:ext uri="{FF2B5EF4-FFF2-40B4-BE49-F238E27FC236}">
                  <a16:creationId xmlns:a16="http://schemas.microsoft.com/office/drawing/2014/main" id="{ABE46F2B-1714-E906-E395-FD5C1520FB95}"/>
                </a:ext>
              </a:extLst>
            </p:cNvPr>
            <p:cNvCxnSpPr>
              <a:cxnSpLocks/>
            </p:cNvCxnSpPr>
            <p:nvPr/>
          </p:nvCxnSpPr>
          <p:spPr>
            <a:xfrm>
              <a:off x="10045311" y="1526337"/>
              <a:ext cx="0" cy="511113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2ECA47-8BA8-FF4C-678D-EC98C1537083}"/>
                </a:ext>
              </a:extLst>
            </p:cNvPr>
            <p:cNvCxnSpPr>
              <a:cxnSpLocks/>
            </p:cNvCxnSpPr>
            <p:nvPr/>
          </p:nvCxnSpPr>
          <p:spPr>
            <a:xfrm>
              <a:off x="11587773" y="1526337"/>
              <a:ext cx="0" cy="511113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495EF6-CF1F-74D8-3F6A-8889353D4741}"/>
                </a:ext>
              </a:extLst>
            </p:cNvPr>
            <p:cNvCxnSpPr>
              <a:cxnSpLocks/>
            </p:cNvCxnSpPr>
            <p:nvPr/>
          </p:nvCxnSpPr>
          <p:spPr>
            <a:xfrm>
              <a:off x="14672697" y="1526337"/>
              <a:ext cx="0" cy="511113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50CF10-1A36-FD6B-D729-1B03CC0162A9}"/>
                </a:ext>
              </a:extLst>
            </p:cNvPr>
            <p:cNvCxnSpPr>
              <a:cxnSpLocks/>
            </p:cNvCxnSpPr>
            <p:nvPr/>
          </p:nvCxnSpPr>
          <p:spPr>
            <a:xfrm>
              <a:off x="13130235" y="1526337"/>
              <a:ext cx="0" cy="511113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CC9F64C2-21B6-18D5-C23F-E1C0FE90D01D}"/>
              </a:ext>
            </a:extLst>
          </p:cNvPr>
          <p:cNvCxnSpPr>
            <a:cxnSpLocks/>
          </p:cNvCxnSpPr>
          <p:nvPr/>
        </p:nvCxnSpPr>
        <p:spPr>
          <a:xfrm>
            <a:off x="650791" y="1526337"/>
            <a:ext cx="0" cy="511113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C79CB4-1299-0201-D7C4-9D8F54B104D1}"/>
              </a:ext>
            </a:extLst>
          </p:cNvPr>
          <p:cNvCxnSpPr>
            <a:cxnSpLocks/>
          </p:cNvCxnSpPr>
          <p:nvPr/>
        </p:nvCxnSpPr>
        <p:spPr>
          <a:xfrm>
            <a:off x="2193253" y="1526337"/>
            <a:ext cx="0" cy="511113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17A60AD-142F-F5DD-C09D-71B9B5CE235E}"/>
              </a:ext>
            </a:extLst>
          </p:cNvPr>
          <p:cNvCxnSpPr>
            <a:cxnSpLocks/>
          </p:cNvCxnSpPr>
          <p:nvPr/>
        </p:nvCxnSpPr>
        <p:spPr>
          <a:xfrm>
            <a:off x="5278177" y="1526337"/>
            <a:ext cx="0" cy="511113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52238FD-8D02-3FA5-9C75-9086BCA0E6CD}"/>
              </a:ext>
            </a:extLst>
          </p:cNvPr>
          <p:cNvCxnSpPr>
            <a:cxnSpLocks/>
          </p:cNvCxnSpPr>
          <p:nvPr/>
        </p:nvCxnSpPr>
        <p:spPr>
          <a:xfrm>
            <a:off x="6820639" y="1203872"/>
            <a:ext cx="0" cy="3361323"/>
          </a:xfrm>
          <a:prstGeom prst="line">
            <a:avLst/>
          </a:prstGeom>
          <a:ln w="12700">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D3C9162-EE9E-AC45-2C3C-361BC0EE55EB}"/>
              </a:ext>
            </a:extLst>
          </p:cNvPr>
          <p:cNvCxnSpPr>
            <a:cxnSpLocks/>
          </p:cNvCxnSpPr>
          <p:nvPr/>
        </p:nvCxnSpPr>
        <p:spPr>
          <a:xfrm>
            <a:off x="3735715" y="1526337"/>
            <a:ext cx="0" cy="511113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EB515763-EEC0-39D7-4424-D8661C2A444A}"/>
              </a:ext>
            </a:extLst>
          </p:cNvPr>
          <p:cNvSpPr/>
          <p:nvPr/>
        </p:nvSpPr>
        <p:spPr>
          <a:xfrm>
            <a:off x="647457" y="1179691"/>
            <a:ext cx="11028541" cy="4484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6" name="TextBox 45">
            <a:extLst>
              <a:ext uri="{FF2B5EF4-FFF2-40B4-BE49-F238E27FC236}">
                <a16:creationId xmlns:a16="http://schemas.microsoft.com/office/drawing/2014/main" id="{D0D8F71F-0169-5748-A3FD-DEDB426294AE}"/>
              </a:ext>
            </a:extLst>
          </p:cNvPr>
          <p:cNvSpPr txBox="1"/>
          <p:nvPr/>
        </p:nvSpPr>
        <p:spPr>
          <a:xfrm>
            <a:off x="650791" y="1384759"/>
            <a:ext cx="1540800" cy="180000"/>
          </a:xfrm>
          <a:prstGeom prst="rect">
            <a:avLst/>
          </a:prstGeom>
          <a:noFill/>
        </p:spPr>
        <p:txBody>
          <a:bodyPr wrap="none" lIns="0" tIns="0" rIns="0" bIns="0" rtlCol="0">
            <a:noAutofit/>
          </a:bodyPr>
          <a:lstStyle/>
          <a:p>
            <a:pPr algn="ctr"/>
            <a:r>
              <a:rPr lang="en-US"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I</a:t>
            </a:r>
            <a:endParaRPr lang="de-DE"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47" name="TextBox 46">
            <a:extLst>
              <a:ext uri="{FF2B5EF4-FFF2-40B4-BE49-F238E27FC236}">
                <a16:creationId xmlns:a16="http://schemas.microsoft.com/office/drawing/2014/main" id="{27AFB24D-D98D-1FF8-E0A1-B0BCBDF259E2}"/>
              </a:ext>
            </a:extLst>
          </p:cNvPr>
          <p:cNvSpPr txBox="1"/>
          <p:nvPr/>
        </p:nvSpPr>
        <p:spPr>
          <a:xfrm>
            <a:off x="2194915" y="1384759"/>
            <a:ext cx="1540800" cy="180000"/>
          </a:xfrm>
          <a:prstGeom prst="rect">
            <a:avLst/>
          </a:prstGeom>
          <a:noFill/>
        </p:spPr>
        <p:txBody>
          <a:bodyPr wrap="none" lIns="0" tIns="0" rIns="0" bIns="0" rtlCol="0">
            <a:noAutofit/>
          </a:bodyPr>
          <a:lstStyle/>
          <a:p>
            <a:pPr algn="ctr"/>
            <a:r>
              <a:rPr lang="en-US"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II</a:t>
            </a:r>
            <a:endParaRPr lang="de-DE"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48" name="TextBox 47">
            <a:extLst>
              <a:ext uri="{FF2B5EF4-FFF2-40B4-BE49-F238E27FC236}">
                <a16:creationId xmlns:a16="http://schemas.microsoft.com/office/drawing/2014/main" id="{C39AA43A-F0FC-3424-6D1B-3836E29381C0}"/>
              </a:ext>
            </a:extLst>
          </p:cNvPr>
          <p:cNvSpPr txBox="1"/>
          <p:nvPr/>
        </p:nvSpPr>
        <p:spPr>
          <a:xfrm>
            <a:off x="3737377" y="1384759"/>
            <a:ext cx="1540800" cy="180000"/>
          </a:xfrm>
          <a:prstGeom prst="rect">
            <a:avLst/>
          </a:prstGeom>
          <a:noFill/>
        </p:spPr>
        <p:txBody>
          <a:bodyPr wrap="none" lIns="0" tIns="0" rIns="0" bIns="0" rtlCol="0">
            <a:noAutofit/>
          </a:bodyPr>
          <a:lstStyle/>
          <a:p>
            <a:pPr algn="ctr"/>
            <a:r>
              <a:rPr lang="en-US"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III</a:t>
            </a:r>
            <a:endParaRPr lang="de-DE"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49" name="TextBox 48">
            <a:extLst>
              <a:ext uri="{FF2B5EF4-FFF2-40B4-BE49-F238E27FC236}">
                <a16:creationId xmlns:a16="http://schemas.microsoft.com/office/drawing/2014/main" id="{2D809F8C-DC4F-7D38-B11E-BC684F140CE3}"/>
              </a:ext>
            </a:extLst>
          </p:cNvPr>
          <p:cNvSpPr txBox="1"/>
          <p:nvPr/>
        </p:nvSpPr>
        <p:spPr>
          <a:xfrm>
            <a:off x="5279839" y="1384759"/>
            <a:ext cx="1540800" cy="180000"/>
          </a:xfrm>
          <a:prstGeom prst="rect">
            <a:avLst/>
          </a:prstGeom>
          <a:noFill/>
        </p:spPr>
        <p:txBody>
          <a:bodyPr wrap="none" lIns="0" tIns="0" rIns="0" bIns="0" rtlCol="0">
            <a:noAutofit/>
          </a:bodyPr>
          <a:lstStyle/>
          <a:p>
            <a:pPr algn="ctr"/>
            <a:r>
              <a:rPr lang="en-US"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IV</a:t>
            </a:r>
            <a:endParaRPr lang="de-DE"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50" name="TextBox 49">
            <a:extLst>
              <a:ext uri="{FF2B5EF4-FFF2-40B4-BE49-F238E27FC236}">
                <a16:creationId xmlns:a16="http://schemas.microsoft.com/office/drawing/2014/main" id="{DE273065-931F-4463-53B3-C0D686A6EA79}"/>
              </a:ext>
            </a:extLst>
          </p:cNvPr>
          <p:cNvSpPr txBox="1"/>
          <p:nvPr/>
        </p:nvSpPr>
        <p:spPr>
          <a:xfrm>
            <a:off x="6822301" y="1384759"/>
            <a:ext cx="1540800" cy="180000"/>
          </a:xfrm>
          <a:prstGeom prst="rect">
            <a:avLst/>
          </a:prstGeom>
          <a:noFill/>
        </p:spPr>
        <p:txBody>
          <a:bodyPr wrap="none" lIns="0" tIns="0" rIns="0" bIns="0" rtlCol="0">
            <a:noAutofit/>
          </a:bodyPr>
          <a:lstStyle/>
          <a:p>
            <a:pPr algn="ctr"/>
            <a:r>
              <a:rPr lang="en-US"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I</a:t>
            </a:r>
            <a:endParaRPr lang="de-DE"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51" name="TextBox 50">
            <a:extLst>
              <a:ext uri="{FF2B5EF4-FFF2-40B4-BE49-F238E27FC236}">
                <a16:creationId xmlns:a16="http://schemas.microsoft.com/office/drawing/2014/main" id="{325AE5E6-2192-A3E0-7273-97FBB5E191CA}"/>
              </a:ext>
            </a:extLst>
          </p:cNvPr>
          <p:cNvSpPr txBox="1"/>
          <p:nvPr/>
        </p:nvSpPr>
        <p:spPr>
          <a:xfrm>
            <a:off x="8364763" y="1384759"/>
            <a:ext cx="1540800" cy="180000"/>
          </a:xfrm>
          <a:prstGeom prst="rect">
            <a:avLst/>
          </a:prstGeom>
          <a:noFill/>
        </p:spPr>
        <p:txBody>
          <a:bodyPr wrap="none" lIns="0" tIns="0" rIns="0" bIns="0" rtlCol="0">
            <a:noAutofit/>
          </a:bodyPr>
          <a:lstStyle/>
          <a:p>
            <a:pPr algn="ctr"/>
            <a:r>
              <a:rPr lang="en-US"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II</a:t>
            </a:r>
            <a:endParaRPr lang="de-DE"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58" name="TextBox 57">
            <a:extLst>
              <a:ext uri="{FF2B5EF4-FFF2-40B4-BE49-F238E27FC236}">
                <a16:creationId xmlns:a16="http://schemas.microsoft.com/office/drawing/2014/main" id="{866D4A66-6E8E-D87E-7758-61D4359A4673}"/>
              </a:ext>
            </a:extLst>
          </p:cNvPr>
          <p:cNvSpPr txBox="1"/>
          <p:nvPr/>
        </p:nvSpPr>
        <p:spPr>
          <a:xfrm>
            <a:off x="649128" y="1224429"/>
            <a:ext cx="6169841" cy="144000"/>
          </a:xfrm>
          <a:prstGeom prst="rect">
            <a:avLst/>
          </a:prstGeom>
          <a:noFill/>
        </p:spPr>
        <p:txBody>
          <a:bodyPr wrap="none" lIns="0" tIns="0" rIns="0" bIns="0" rtlCol="0">
            <a:noAutofit/>
          </a:bodyPr>
          <a:lstStyle/>
          <a:p>
            <a:pPr algn="ctr"/>
            <a:r>
              <a:rPr lang="en-US"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2024</a:t>
            </a:r>
            <a:endParaRPr lang="de-DE"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59" name="TextBox 58">
            <a:extLst>
              <a:ext uri="{FF2B5EF4-FFF2-40B4-BE49-F238E27FC236}">
                <a16:creationId xmlns:a16="http://schemas.microsoft.com/office/drawing/2014/main" id="{BC2988FE-112F-9849-0879-C3CF3427610D}"/>
              </a:ext>
            </a:extLst>
          </p:cNvPr>
          <p:cNvSpPr txBox="1"/>
          <p:nvPr/>
        </p:nvSpPr>
        <p:spPr>
          <a:xfrm>
            <a:off x="6818969" y="1224429"/>
            <a:ext cx="3086592" cy="144000"/>
          </a:xfrm>
          <a:prstGeom prst="rect">
            <a:avLst/>
          </a:prstGeom>
          <a:noFill/>
        </p:spPr>
        <p:txBody>
          <a:bodyPr wrap="none" lIns="0" tIns="0" rIns="0" bIns="0" rtlCol="0">
            <a:noAutofit/>
          </a:bodyPr>
          <a:lstStyle/>
          <a:p>
            <a:pPr algn="ctr"/>
            <a:r>
              <a:rPr lang="en-US"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2025</a:t>
            </a:r>
            <a:endParaRPr lang="de-DE"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95" name="Group 94">
            <a:extLst>
              <a:ext uri="{FF2B5EF4-FFF2-40B4-BE49-F238E27FC236}">
                <a16:creationId xmlns:a16="http://schemas.microsoft.com/office/drawing/2014/main" id="{ACFCDFAC-C927-35C5-9AB8-105AEEA166A2}"/>
              </a:ext>
            </a:extLst>
          </p:cNvPr>
          <p:cNvGrpSpPr/>
          <p:nvPr/>
        </p:nvGrpSpPr>
        <p:grpSpPr>
          <a:xfrm>
            <a:off x="2007606" y="1805893"/>
            <a:ext cx="2350372" cy="948528"/>
            <a:chOff x="3871922" y="4167473"/>
            <a:chExt cx="1260000" cy="508492"/>
          </a:xfrm>
        </p:grpSpPr>
        <p:sp>
          <p:nvSpPr>
            <p:cNvPr id="77" name="Rectangle 28">
              <a:extLst>
                <a:ext uri="{FF2B5EF4-FFF2-40B4-BE49-F238E27FC236}">
                  <a16:creationId xmlns:a16="http://schemas.microsoft.com/office/drawing/2014/main" id="{40C68025-6BD1-BA2E-14DC-3D38A258A869}"/>
                </a:ext>
              </a:extLst>
            </p:cNvPr>
            <p:cNvSpPr/>
            <p:nvPr/>
          </p:nvSpPr>
          <p:spPr>
            <a:xfrm>
              <a:off x="4051922" y="4180529"/>
              <a:ext cx="1080000" cy="153888"/>
            </a:xfrm>
            <a:prstGeom prst="rect">
              <a:avLst/>
            </a:prstGeom>
            <a:noFill/>
          </p:spPr>
          <p:txBody>
            <a:bodyPr wrap="square" lIns="108000" tIns="0" bIns="0" anchor="ctr">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01.04.2024</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78" name="Graphic 77">
              <a:extLst>
                <a:ext uri="{FF2B5EF4-FFF2-40B4-BE49-F238E27FC236}">
                  <a16:creationId xmlns:a16="http://schemas.microsoft.com/office/drawing/2014/main" id="{36523AD0-58E2-BA1A-A842-90F4D0CEDF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1922" y="4167473"/>
              <a:ext cx="180000" cy="180000"/>
            </a:xfrm>
            <a:prstGeom prst="rect">
              <a:avLst/>
            </a:prstGeom>
          </p:spPr>
        </p:pic>
        <p:pic>
          <p:nvPicPr>
            <p:cNvPr id="81" name="Graphic 124">
              <a:extLst>
                <a:ext uri="{FF2B5EF4-FFF2-40B4-BE49-F238E27FC236}">
                  <a16:creationId xmlns:a16="http://schemas.microsoft.com/office/drawing/2014/main" id="{0E0F3B10-3B38-D769-96EB-1235C15F757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881650" y="4423965"/>
              <a:ext cx="183456" cy="252000"/>
            </a:xfrm>
            <a:prstGeom prst="rect">
              <a:avLst/>
            </a:prstGeom>
          </p:spPr>
        </p:pic>
        <p:pic>
          <p:nvPicPr>
            <p:cNvPr id="120" name="Graphic 87">
              <a:extLst>
                <a:ext uri="{FF2B5EF4-FFF2-40B4-BE49-F238E27FC236}">
                  <a16:creationId xmlns:a16="http://schemas.microsoft.com/office/drawing/2014/main" id="{560A92FD-8FC9-76B7-3BCF-896FF30204C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71075" y="4423965"/>
              <a:ext cx="165984" cy="252000"/>
            </a:xfrm>
            <a:prstGeom prst="rect">
              <a:avLst/>
            </a:prstGeom>
          </p:spPr>
        </p:pic>
      </p:grpSp>
      <p:sp>
        <p:nvSpPr>
          <p:cNvPr id="97" name="Rectangle 28">
            <a:extLst>
              <a:ext uri="{FF2B5EF4-FFF2-40B4-BE49-F238E27FC236}">
                <a16:creationId xmlns:a16="http://schemas.microsoft.com/office/drawing/2014/main" id="{B7BC0ED5-BCF0-0234-0FCD-C64202777ED0}"/>
              </a:ext>
            </a:extLst>
          </p:cNvPr>
          <p:cNvSpPr/>
          <p:nvPr/>
        </p:nvSpPr>
        <p:spPr>
          <a:xfrm>
            <a:off x="7399387" y="1929507"/>
            <a:ext cx="2015013" cy="287117"/>
          </a:xfrm>
          <a:prstGeom prst="rect">
            <a:avLst/>
          </a:prstGeom>
          <a:noFill/>
        </p:spPr>
        <p:txBody>
          <a:bodyPr wrap="square" lIns="108000" tIns="0" bIns="0" anchor="ctr">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01.02.202</a:t>
            </a:r>
            <a:r>
              <a:rPr lang="en-US"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5</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98" name="Graphic 97">
            <a:extLst>
              <a:ext uri="{FF2B5EF4-FFF2-40B4-BE49-F238E27FC236}">
                <a16:creationId xmlns:a16="http://schemas.microsoft.com/office/drawing/2014/main" id="{61AC9933-930B-D2F3-BE2B-AFF8CB07D8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3552" y="1905148"/>
            <a:ext cx="335835" cy="335836"/>
          </a:xfrm>
          <a:prstGeom prst="rect">
            <a:avLst/>
          </a:prstGeom>
        </p:spPr>
      </p:pic>
      <p:pic>
        <p:nvPicPr>
          <p:cNvPr id="100" name="Graphic 124">
            <a:extLst>
              <a:ext uri="{FF2B5EF4-FFF2-40B4-BE49-F238E27FC236}">
                <a16:creationId xmlns:a16="http://schemas.microsoft.com/office/drawing/2014/main" id="{3836185D-2DD5-71A8-09F9-803313CA309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081702" y="2367069"/>
            <a:ext cx="407296" cy="470170"/>
          </a:xfrm>
          <a:prstGeom prst="rect">
            <a:avLst/>
          </a:prstGeom>
        </p:spPr>
      </p:pic>
      <p:sp>
        <p:nvSpPr>
          <p:cNvPr id="101" name="Rectangle 28">
            <a:extLst>
              <a:ext uri="{FF2B5EF4-FFF2-40B4-BE49-F238E27FC236}">
                <a16:creationId xmlns:a16="http://schemas.microsoft.com/office/drawing/2014/main" id="{3C65E820-35BD-7621-EBC0-D08D180A6397}"/>
              </a:ext>
            </a:extLst>
          </p:cNvPr>
          <p:cNvSpPr/>
          <p:nvPr/>
        </p:nvSpPr>
        <p:spPr>
          <a:xfrm>
            <a:off x="7488998" y="2367069"/>
            <a:ext cx="2453776" cy="461665"/>
          </a:xfrm>
          <a:prstGeom prst="rect">
            <a:avLst/>
          </a:prstGeom>
          <a:solidFill>
            <a:schemeClr val="bg1"/>
          </a:solidFill>
        </p:spPr>
        <p:txBody>
          <a:bodyPr wrap="square" lIns="72000" tIns="0" rIns="72000" bIns="0" anchor="t">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Для б\а напитков </a:t>
            </a:r>
          </a:p>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из </a:t>
            </a:r>
            <a:r>
              <a:rPr lang="ru-RU" sz="1000" b="1" dirty="0" err="1">
                <a:solidFill>
                  <a:srgbClr val="63666A"/>
                </a:solidFill>
                <a:latin typeface="Segoe UI" panose="020B0502040204020203" pitchFamily="34" charset="0"/>
                <a:ea typeface="Source Sans Pro" panose="020B0503030403020204" pitchFamily="34" charset="0"/>
                <a:cs typeface="Segoe UI" panose="020B0502040204020203" pitchFamily="34" charset="0"/>
              </a:rPr>
              <a:t>пп</a:t>
            </a:r>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 «</a:t>
            </a:r>
            <a:r>
              <a:rPr lang="ru-RU" sz="1000" b="1" dirty="0" err="1">
                <a:solidFill>
                  <a:srgbClr val="63666A"/>
                </a:solidFill>
                <a:latin typeface="Segoe UI" panose="020B0502040204020203" pitchFamily="34" charset="0"/>
                <a:ea typeface="Source Sans Pro" panose="020B0503030403020204" pitchFamily="34" charset="0"/>
                <a:cs typeface="Segoe UI" panose="020B0502040204020203" pitchFamily="34" charset="0"/>
              </a:rPr>
              <a:t>а»п</a:t>
            </a:r>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 3 </a:t>
            </a:r>
          </a:p>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ППР 887</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109" name="Group 108">
            <a:extLst>
              <a:ext uri="{FF2B5EF4-FFF2-40B4-BE49-F238E27FC236}">
                <a16:creationId xmlns:a16="http://schemas.microsoft.com/office/drawing/2014/main" id="{16B93BEC-ED61-3720-9DA8-4E6FE4E664DD}"/>
              </a:ext>
            </a:extLst>
          </p:cNvPr>
          <p:cNvGrpSpPr/>
          <p:nvPr/>
        </p:nvGrpSpPr>
        <p:grpSpPr>
          <a:xfrm>
            <a:off x="8875530" y="1908887"/>
            <a:ext cx="2332261" cy="924721"/>
            <a:chOff x="8814652" y="4167473"/>
            <a:chExt cx="1260000" cy="499579"/>
          </a:xfrm>
        </p:grpSpPr>
        <p:sp>
          <p:nvSpPr>
            <p:cNvPr id="110" name="Rectangle 28">
              <a:extLst>
                <a:ext uri="{FF2B5EF4-FFF2-40B4-BE49-F238E27FC236}">
                  <a16:creationId xmlns:a16="http://schemas.microsoft.com/office/drawing/2014/main" id="{EEC64E85-9488-851F-3EE8-24CA70A65D1C}"/>
                </a:ext>
              </a:extLst>
            </p:cNvPr>
            <p:cNvSpPr/>
            <p:nvPr/>
          </p:nvSpPr>
          <p:spPr>
            <a:xfrm>
              <a:off x="8994652" y="4180529"/>
              <a:ext cx="1080000" cy="153888"/>
            </a:xfrm>
            <a:prstGeom prst="rect">
              <a:avLst/>
            </a:prstGeom>
            <a:noFill/>
          </p:spPr>
          <p:txBody>
            <a:bodyPr wrap="square" lIns="108000" tIns="0" bIns="0" anchor="ctr">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01.06.202</a:t>
              </a:r>
              <a:r>
                <a:rPr lang="en-US"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5</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11" name="Graphic 110">
              <a:extLst>
                <a:ext uri="{FF2B5EF4-FFF2-40B4-BE49-F238E27FC236}">
                  <a16:creationId xmlns:a16="http://schemas.microsoft.com/office/drawing/2014/main" id="{34924205-9439-764C-C3B1-60DE4728A9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4652" y="4167473"/>
              <a:ext cx="180000" cy="180000"/>
            </a:xfrm>
            <a:prstGeom prst="rect">
              <a:avLst/>
            </a:prstGeom>
          </p:spPr>
        </p:pic>
        <p:pic>
          <p:nvPicPr>
            <p:cNvPr id="112" name="Graphic 124">
              <a:extLst>
                <a:ext uri="{FF2B5EF4-FFF2-40B4-BE49-F238E27FC236}">
                  <a16:creationId xmlns:a16="http://schemas.microsoft.com/office/drawing/2014/main" id="{54BD2307-40C3-C4C5-9A1C-EEA21084B27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824380" y="4415052"/>
              <a:ext cx="218301" cy="252000"/>
            </a:xfrm>
            <a:prstGeom prst="rect">
              <a:avLst/>
            </a:prstGeom>
          </p:spPr>
        </p:pic>
        <p:sp>
          <p:nvSpPr>
            <p:cNvPr id="113" name="Rectangle 28">
              <a:extLst>
                <a:ext uri="{FF2B5EF4-FFF2-40B4-BE49-F238E27FC236}">
                  <a16:creationId xmlns:a16="http://schemas.microsoft.com/office/drawing/2014/main" id="{AA19A801-9757-3944-1766-F8EC0332F66C}"/>
                </a:ext>
              </a:extLst>
            </p:cNvPr>
            <p:cNvSpPr/>
            <p:nvPr/>
          </p:nvSpPr>
          <p:spPr>
            <a:xfrm>
              <a:off x="9042681" y="4415052"/>
              <a:ext cx="813209" cy="249414"/>
            </a:xfrm>
            <a:prstGeom prst="rect">
              <a:avLst/>
            </a:prstGeom>
            <a:solidFill>
              <a:schemeClr val="bg1"/>
            </a:solidFill>
          </p:spPr>
          <p:txBody>
            <a:bodyPr wrap="square" lIns="72000" tIns="0" rIns="72000" bIns="0" anchor="t">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Для б\а напитков </a:t>
              </a:r>
            </a:p>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из </a:t>
              </a:r>
              <a:r>
                <a:rPr lang="ru-RU" sz="1000" b="1" dirty="0" err="1">
                  <a:solidFill>
                    <a:srgbClr val="63666A"/>
                  </a:solidFill>
                  <a:latin typeface="Segoe UI" panose="020B0502040204020203" pitchFamily="34" charset="0"/>
                  <a:ea typeface="Source Sans Pro" panose="020B0503030403020204" pitchFamily="34" charset="0"/>
                  <a:cs typeface="Segoe UI" panose="020B0502040204020203" pitchFamily="34" charset="0"/>
                </a:rPr>
                <a:t>пп</a:t>
              </a:r>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 «б» п. 3 </a:t>
              </a:r>
            </a:p>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ППР 887</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grpSp>
      <p:grpSp>
        <p:nvGrpSpPr>
          <p:cNvPr id="114" name="Group 113">
            <a:extLst>
              <a:ext uri="{FF2B5EF4-FFF2-40B4-BE49-F238E27FC236}">
                <a16:creationId xmlns:a16="http://schemas.microsoft.com/office/drawing/2014/main" id="{BE6F712F-327F-8C2B-BA7D-6C74810BB114}"/>
              </a:ext>
            </a:extLst>
          </p:cNvPr>
          <p:cNvGrpSpPr/>
          <p:nvPr/>
        </p:nvGrpSpPr>
        <p:grpSpPr>
          <a:xfrm>
            <a:off x="2395103" y="3075864"/>
            <a:ext cx="2759184" cy="1391545"/>
            <a:chOff x="3837448" y="4167473"/>
            <a:chExt cx="1440000" cy="726238"/>
          </a:xfrm>
        </p:grpSpPr>
        <p:sp>
          <p:nvSpPr>
            <p:cNvPr id="115" name="Rectangle 28">
              <a:extLst>
                <a:ext uri="{FF2B5EF4-FFF2-40B4-BE49-F238E27FC236}">
                  <a16:creationId xmlns:a16="http://schemas.microsoft.com/office/drawing/2014/main" id="{A0D2C34C-FE3E-5F83-AD3F-DFDDDEC4BE93}"/>
                </a:ext>
              </a:extLst>
            </p:cNvPr>
            <p:cNvSpPr/>
            <p:nvPr/>
          </p:nvSpPr>
          <p:spPr>
            <a:xfrm>
              <a:off x="4051922" y="4180529"/>
              <a:ext cx="1080000" cy="153888"/>
            </a:xfrm>
            <a:prstGeom prst="rect">
              <a:avLst/>
            </a:prstGeom>
            <a:noFill/>
          </p:spPr>
          <p:txBody>
            <a:bodyPr wrap="square" lIns="108000" tIns="0" bIns="0" anchor="ctr">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01.05.2024</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16" name="Graphic 115">
              <a:extLst>
                <a:ext uri="{FF2B5EF4-FFF2-40B4-BE49-F238E27FC236}">
                  <a16:creationId xmlns:a16="http://schemas.microsoft.com/office/drawing/2014/main" id="{8AEB6DEF-4E38-D20B-316C-970D7DB495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1922" y="4167473"/>
              <a:ext cx="180000" cy="180000"/>
            </a:xfrm>
            <a:prstGeom prst="rect">
              <a:avLst/>
            </a:prstGeom>
          </p:spPr>
        </p:pic>
        <p:pic>
          <p:nvPicPr>
            <p:cNvPr id="117" name="Graphic 87">
              <a:extLst>
                <a:ext uri="{FF2B5EF4-FFF2-40B4-BE49-F238E27FC236}">
                  <a16:creationId xmlns:a16="http://schemas.microsoft.com/office/drawing/2014/main" id="{D2694118-85B1-2803-97A9-6832133FE22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121920" y="4436081"/>
              <a:ext cx="258197" cy="252000"/>
            </a:xfrm>
            <a:prstGeom prst="rect">
              <a:avLst/>
            </a:prstGeom>
          </p:spPr>
        </p:pic>
        <p:pic>
          <p:nvPicPr>
            <p:cNvPr id="118" name="Graphic 124">
              <a:extLst>
                <a:ext uri="{FF2B5EF4-FFF2-40B4-BE49-F238E27FC236}">
                  <a16:creationId xmlns:a16="http://schemas.microsoft.com/office/drawing/2014/main" id="{2A2DB381-0862-AF3A-C48C-482D8086C4A4}"/>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3881650" y="4436081"/>
              <a:ext cx="209665" cy="252000"/>
            </a:xfrm>
            <a:prstGeom prst="rect">
              <a:avLst/>
            </a:prstGeom>
          </p:spPr>
        </p:pic>
        <p:sp>
          <p:nvSpPr>
            <p:cNvPr id="119" name="Rectangle 28">
              <a:extLst>
                <a:ext uri="{FF2B5EF4-FFF2-40B4-BE49-F238E27FC236}">
                  <a16:creationId xmlns:a16="http://schemas.microsoft.com/office/drawing/2014/main" id="{5370A2F4-1D30-7905-BE62-B86F7CBEE09A}"/>
                </a:ext>
              </a:extLst>
            </p:cNvPr>
            <p:cNvSpPr/>
            <p:nvPr/>
          </p:nvSpPr>
          <p:spPr>
            <a:xfrm>
              <a:off x="3837448" y="4703471"/>
              <a:ext cx="1440000" cy="190240"/>
            </a:xfrm>
            <a:prstGeom prst="rect">
              <a:avLst/>
            </a:prstGeom>
            <a:solidFill>
              <a:schemeClr val="bg1"/>
            </a:solidFill>
          </p:spPr>
          <p:txBody>
            <a:bodyPr wrap="square" lIns="72000" tIns="36000" rIns="72000" bIns="0" anchor="t">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Для крупных сетей</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grpSp>
      <p:grpSp>
        <p:nvGrpSpPr>
          <p:cNvPr id="122" name="Group 121">
            <a:extLst>
              <a:ext uri="{FF2B5EF4-FFF2-40B4-BE49-F238E27FC236}">
                <a16:creationId xmlns:a16="http://schemas.microsoft.com/office/drawing/2014/main" id="{FC1BEBF7-820B-2845-56C7-425356F0CE1B}"/>
              </a:ext>
            </a:extLst>
          </p:cNvPr>
          <p:cNvGrpSpPr/>
          <p:nvPr/>
        </p:nvGrpSpPr>
        <p:grpSpPr>
          <a:xfrm>
            <a:off x="4696593" y="3091740"/>
            <a:ext cx="2253171" cy="1173210"/>
            <a:chOff x="4064870" y="4167473"/>
            <a:chExt cx="1283100" cy="668100"/>
          </a:xfrm>
        </p:grpSpPr>
        <p:sp>
          <p:nvSpPr>
            <p:cNvPr id="123" name="Rectangle 28">
              <a:extLst>
                <a:ext uri="{FF2B5EF4-FFF2-40B4-BE49-F238E27FC236}">
                  <a16:creationId xmlns:a16="http://schemas.microsoft.com/office/drawing/2014/main" id="{0D6FB96E-D1EA-9321-7E1E-10168752C52C}"/>
                </a:ext>
              </a:extLst>
            </p:cNvPr>
            <p:cNvSpPr/>
            <p:nvPr/>
          </p:nvSpPr>
          <p:spPr>
            <a:xfrm>
              <a:off x="4267970" y="4180529"/>
              <a:ext cx="1080000" cy="153888"/>
            </a:xfrm>
            <a:prstGeom prst="rect">
              <a:avLst/>
            </a:prstGeom>
            <a:noFill/>
          </p:spPr>
          <p:txBody>
            <a:bodyPr wrap="square" lIns="108000" tIns="0" bIns="0" anchor="ctr">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01.09.2024</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24" name="Graphic 123">
              <a:extLst>
                <a:ext uri="{FF2B5EF4-FFF2-40B4-BE49-F238E27FC236}">
                  <a16:creationId xmlns:a16="http://schemas.microsoft.com/office/drawing/2014/main" id="{06ED8839-5E95-5B01-4C6C-3F9FF80141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7970" y="4167473"/>
              <a:ext cx="180000" cy="180000"/>
            </a:xfrm>
            <a:prstGeom prst="rect">
              <a:avLst/>
            </a:prstGeom>
          </p:spPr>
        </p:pic>
        <p:pic>
          <p:nvPicPr>
            <p:cNvPr id="125" name="Graphic 87">
              <a:extLst>
                <a:ext uri="{FF2B5EF4-FFF2-40B4-BE49-F238E27FC236}">
                  <a16:creationId xmlns:a16="http://schemas.microsoft.com/office/drawing/2014/main" id="{E2F57B1F-FB1A-454F-EA05-0128D351B9D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337968" y="4436081"/>
              <a:ext cx="258197" cy="252000"/>
            </a:xfrm>
            <a:prstGeom prst="rect">
              <a:avLst/>
            </a:prstGeom>
          </p:spPr>
        </p:pic>
        <p:pic>
          <p:nvPicPr>
            <p:cNvPr id="126" name="Graphic 124">
              <a:extLst>
                <a:ext uri="{FF2B5EF4-FFF2-40B4-BE49-F238E27FC236}">
                  <a16:creationId xmlns:a16="http://schemas.microsoft.com/office/drawing/2014/main" id="{7CDA1802-C148-4D9C-A95D-FE69D82B8604}"/>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097697" y="4436081"/>
              <a:ext cx="209665" cy="252000"/>
            </a:xfrm>
            <a:prstGeom prst="rect">
              <a:avLst/>
            </a:prstGeom>
          </p:spPr>
        </p:pic>
        <p:sp>
          <p:nvSpPr>
            <p:cNvPr id="127" name="Rectangle 28">
              <a:extLst>
                <a:ext uri="{FF2B5EF4-FFF2-40B4-BE49-F238E27FC236}">
                  <a16:creationId xmlns:a16="http://schemas.microsoft.com/office/drawing/2014/main" id="{793176A4-D58B-555B-17B0-755B5839DB17}"/>
                </a:ext>
              </a:extLst>
            </p:cNvPr>
            <p:cNvSpPr/>
            <p:nvPr/>
          </p:nvSpPr>
          <p:spPr>
            <a:xfrm>
              <a:off x="4064870" y="4727238"/>
              <a:ext cx="1071239" cy="108335"/>
            </a:xfrm>
            <a:prstGeom prst="rect">
              <a:avLst/>
            </a:prstGeom>
            <a:solidFill>
              <a:schemeClr val="bg1"/>
            </a:solidFill>
          </p:spPr>
          <p:txBody>
            <a:bodyPr wrap="square" lIns="72000" tIns="36000" rIns="0" bIns="0" anchor="t">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Для остальных УОТ</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grpSp>
      <p:grpSp>
        <p:nvGrpSpPr>
          <p:cNvPr id="133" name="Group 132">
            <a:extLst>
              <a:ext uri="{FF2B5EF4-FFF2-40B4-BE49-F238E27FC236}">
                <a16:creationId xmlns:a16="http://schemas.microsoft.com/office/drawing/2014/main" id="{DDCBE2F6-F30E-A4CE-ED58-62053F4857D0}"/>
              </a:ext>
            </a:extLst>
          </p:cNvPr>
          <p:cNvGrpSpPr/>
          <p:nvPr/>
        </p:nvGrpSpPr>
        <p:grpSpPr>
          <a:xfrm>
            <a:off x="8914976" y="3075867"/>
            <a:ext cx="2343474" cy="1028765"/>
            <a:chOff x="8814652" y="4167473"/>
            <a:chExt cx="1260000" cy="553129"/>
          </a:xfrm>
        </p:grpSpPr>
        <p:sp>
          <p:nvSpPr>
            <p:cNvPr id="134" name="Rectangle 28">
              <a:extLst>
                <a:ext uri="{FF2B5EF4-FFF2-40B4-BE49-F238E27FC236}">
                  <a16:creationId xmlns:a16="http://schemas.microsoft.com/office/drawing/2014/main" id="{A439416F-7765-48CE-E5C4-7ADDA43F21AF}"/>
                </a:ext>
              </a:extLst>
            </p:cNvPr>
            <p:cNvSpPr/>
            <p:nvPr/>
          </p:nvSpPr>
          <p:spPr>
            <a:xfrm>
              <a:off x="8994652" y="4180529"/>
              <a:ext cx="1080000" cy="153888"/>
            </a:xfrm>
            <a:prstGeom prst="rect">
              <a:avLst/>
            </a:prstGeom>
            <a:noFill/>
          </p:spPr>
          <p:txBody>
            <a:bodyPr wrap="square" lIns="108000" tIns="0" bIns="0" anchor="ctr">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01.06.202</a:t>
              </a:r>
              <a:r>
                <a:rPr lang="en-US"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5</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35" name="Graphic 134">
              <a:extLst>
                <a:ext uri="{FF2B5EF4-FFF2-40B4-BE49-F238E27FC236}">
                  <a16:creationId xmlns:a16="http://schemas.microsoft.com/office/drawing/2014/main" id="{E340434A-6DAF-A7A1-D14E-407BA7FCBC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4652" y="4167473"/>
              <a:ext cx="180000" cy="180000"/>
            </a:xfrm>
            <a:prstGeom prst="rect">
              <a:avLst/>
            </a:prstGeom>
          </p:spPr>
        </p:pic>
        <p:pic>
          <p:nvPicPr>
            <p:cNvPr id="136" name="Graphic 124">
              <a:extLst>
                <a:ext uri="{FF2B5EF4-FFF2-40B4-BE49-F238E27FC236}">
                  <a16:creationId xmlns:a16="http://schemas.microsoft.com/office/drawing/2014/main" id="{F114B7DB-2596-5BEB-CEF2-22D797DF8FA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824380" y="4415052"/>
              <a:ext cx="218301" cy="252000"/>
            </a:xfrm>
            <a:prstGeom prst="rect">
              <a:avLst/>
            </a:prstGeom>
          </p:spPr>
        </p:pic>
        <p:sp>
          <p:nvSpPr>
            <p:cNvPr id="137" name="Rectangle 28">
              <a:extLst>
                <a:ext uri="{FF2B5EF4-FFF2-40B4-BE49-F238E27FC236}">
                  <a16:creationId xmlns:a16="http://schemas.microsoft.com/office/drawing/2014/main" id="{09057DCC-5AFD-F9BF-F962-EFEB8AE5E574}"/>
                </a:ext>
              </a:extLst>
            </p:cNvPr>
            <p:cNvSpPr/>
            <p:nvPr/>
          </p:nvSpPr>
          <p:spPr>
            <a:xfrm>
              <a:off x="9042681" y="4464108"/>
              <a:ext cx="829324" cy="256494"/>
            </a:xfrm>
            <a:prstGeom prst="rect">
              <a:avLst/>
            </a:prstGeom>
            <a:solidFill>
              <a:schemeClr val="bg1"/>
            </a:solidFill>
          </p:spPr>
          <p:txBody>
            <a:bodyPr wrap="square" lIns="72000" tIns="0" rIns="72000" bIns="0" anchor="t">
              <a:spAutoFit/>
            </a:bodyPr>
            <a:lstStyle/>
            <a:p>
              <a:r>
                <a:rPr lang="ru-RU" sz="1000" b="1" dirty="0">
                  <a:solidFill>
                    <a:srgbClr val="63666A"/>
                  </a:solidFill>
                  <a:highlight>
                    <a:srgbClr val="FFFF00"/>
                  </a:highlight>
                  <a:latin typeface="Segoe UI" panose="020B0502040204020203" pitchFamily="34" charset="0"/>
                  <a:ea typeface="Source Sans Pro" panose="020B0503030403020204" pitchFamily="34" charset="0"/>
                  <a:cs typeface="Segoe UI" panose="020B0502040204020203" pitchFamily="34" charset="0"/>
                </a:rPr>
                <a:t>Офлайн</a:t>
              </a:r>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 </a:t>
              </a:r>
            </a:p>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по </a:t>
              </a:r>
              <a:r>
                <a:rPr lang="ru-RU" sz="1000" b="1" dirty="0" err="1">
                  <a:solidFill>
                    <a:srgbClr val="63666A"/>
                  </a:solidFill>
                  <a:latin typeface="Segoe UI" panose="020B0502040204020203" pitchFamily="34" charset="0"/>
                  <a:ea typeface="Source Sans Pro" panose="020B0503030403020204" pitchFamily="34" charset="0"/>
                  <a:cs typeface="Segoe UI" panose="020B0502040204020203" pitchFamily="34" charset="0"/>
                </a:rPr>
                <a:t>блэклисту</a:t>
              </a:r>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 для </a:t>
              </a:r>
              <a:r>
                <a:rPr lang="ru-RU"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б\а напитков </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grpSp>
      <p:grpSp>
        <p:nvGrpSpPr>
          <p:cNvPr id="155" name="Group 154">
            <a:extLst>
              <a:ext uri="{FF2B5EF4-FFF2-40B4-BE49-F238E27FC236}">
                <a16:creationId xmlns:a16="http://schemas.microsoft.com/office/drawing/2014/main" id="{FA0518F0-E04E-352A-080C-E0B78D0283E8}"/>
              </a:ext>
            </a:extLst>
          </p:cNvPr>
          <p:cNvGrpSpPr/>
          <p:nvPr/>
        </p:nvGrpSpPr>
        <p:grpSpPr>
          <a:xfrm>
            <a:off x="5766634" y="4541320"/>
            <a:ext cx="4015801" cy="951996"/>
            <a:chOff x="6970946" y="5682401"/>
            <a:chExt cx="2196079" cy="520608"/>
          </a:xfrm>
        </p:grpSpPr>
        <p:sp>
          <p:nvSpPr>
            <p:cNvPr id="139" name="Rectangle 28">
              <a:extLst>
                <a:ext uri="{FF2B5EF4-FFF2-40B4-BE49-F238E27FC236}">
                  <a16:creationId xmlns:a16="http://schemas.microsoft.com/office/drawing/2014/main" id="{B98B38C3-1963-9AC8-221D-833A618BD241}"/>
                </a:ext>
              </a:extLst>
            </p:cNvPr>
            <p:cNvSpPr/>
            <p:nvPr/>
          </p:nvSpPr>
          <p:spPr>
            <a:xfrm>
              <a:off x="7150946" y="5695457"/>
              <a:ext cx="1080000" cy="153888"/>
            </a:xfrm>
            <a:prstGeom prst="rect">
              <a:avLst/>
            </a:prstGeom>
            <a:noFill/>
          </p:spPr>
          <p:txBody>
            <a:bodyPr wrap="square" lIns="108000" tIns="0" bIns="0" anchor="ctr">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01.11.2024</a:t>
              </a:r>
              <a:endParaRPr lang="de-DE"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40" name="Graphic 139">
              <a:extLst>
                <a:ext uri="{FF2B5EF4-FFF2-40B4-BE49-F238E27FC236}">
                  <a16:creationId xmlns:a16="http://schemas.microsoft.com/office/drawing/2014/main" id="{D1D7317D-3EBC-946C-7732-8BDADA54D2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70946" y="5682401"/>
              <a:ext cx="180000" cy="180000"/>
            </a:xfrm>
            <a:prstGeom prst="rect">
              <a:avLst/>
            </a:prstGeom>
          </p:spPr>
        </p:pic>
        <p:pic>
          <p:nvPicPr>
            <p:cNvPr id="141" name="Graphic 87">
              <a:extLst>
                <a:ext uri="{FF2B5EF4-FFF2-40B4-BE49-F238E27FC236}">
                  <a16:creationId xmlns:a16="http://schemas.microsoft.com/office/drawing/2014/main" id="{585347FE-78E0-DDBA-B3E9-718F23D1D131}"/>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7243194" y="5951009"/>
              <a:ext cx="213696" cy="252000"/>
            </a:xfrm>
            <a:prstGeom prst="rect">
              <a:avLst/>
            </a:prstGeom>
          </p:spPr>
        </p:pic>
        <p:pic>
          <p:nvPicPr>
            <p:cNvPr id="142" name="Graphic 124">
              <a:extLst>
                <a:ext uri="{FF2B5EF4-FFF2-40B4-BE49-F238E27FC236}">
                  <a16:creationId xmlns:a16="http://schemas.microsoft.com/office/drawing/2014/main" id="{CAA45106-DCD1-3707-6D3B-FFE5662BD606}"/>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7003522" y="5951009"/>
              <a:ext cx="163968" cy="252000"/>
            </a:xfrm>
            <a:prstGeom prst="rect">
              <a:avLst/>
            </a:prstGeom>
          </p:spPr>
        </p:pic>
        <p:pic>
          <p:nvPicPr>
            <p:cNvPr id="144" name="Graphic 87">
              <a:extLst>
                <a:ext uri="{FF2B5EF4-FFF2-40B4-BE49-F238E27FC236}">
                  <a16:creationId xmlns:a16="http://schemas.microsoft.com/office/drawing/2014/main" id="{B4520870-CFD9-8DBC-14BD-30C517243D8D}"/>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7520596" y="5951009"/>
              <a:ext cx="288112" cy="252000"/>
            </a:xfrm>
            <a:prstGeom prst="rect">
              <a:avLst/>
            </a:prstGeom>
          </p:spPr>
        </p:pic>
        <p:pic>
          <p:nvPicPr>
            <p:cNvPr id="145" name="Graphic 87">
              <a:extLst>
                <a:ext uri="{FF2B5EF4-FFF2-40B4-BE49-F238E27FC236}">
                  <a16:creationId xmlns:a16="http://schemas.microsoft.com/office/drawing/2014/main" id="{A84B49D5-73E3-13EA-3FB8-FEAE265F7E15}"/>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7872175" y="5951009"/>
              <a:ext cx="198911" cy="252000"/>
            </a:xfrm>
            <a:prstGeom prst="rect">
              <a:avLst/>
            </a:prstGeom>
          </p:spPr>
        </p:pic>
        <p:pic>
          <p:nvPicPr>
            <p:cNvPr id="146" name="Graphic 87">
              <a:extLst>
                <a:ext uri="{FF2B5EF4-FFF2-40B4-BE49-F238E27FC236}">
                  <a16:creationId xmlns:a16="http://schemas.microsoft.com/office/drawing/2014/main" id="{0A5D8ED5-3267-6F9B-A3B4-BF1BB16C3460}"/>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8109976" y="5951009"/>
              <a:ext cx="194880" cy="252000"/>
            </a:xfrm>
            <a:prstGeom prst="rect">
              <a:avLst/>
            </a:prstGeom>
          </p:spPr>
        </p:pic>
        <p:pic>
          <p:nvPicPr>
            <p:cNvPr id="147" name="Graphic 87">
              <a:extLst>
                <a:ext uri="{FF2B5EF4-FFF2-40B4-BE49-F238E27FC236}">
                  <a16:creationId xmlns:a16="http://schemas.microsoft.com/office/drawing/2014/main" id="{2ADF233F-1DF2-9157-9D41-FFF9160058A6}"/>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8366828" y="5951009"/>
              <a:ext cx="252000" cy="252000"/>
            </a:xfrm>
            <a:prstGeom prst="rect">
              <a:avLst/>
            </a:prstGeom>
          </p:spPr>
        </p:pic>
        <p:pic>
          <p:nvPicPr>
            <p:cNvPr id="148" name="Graphic 87">
              <a:extLst>
                <a:ext uri="{FF2B5EF4-FFF2-40B4-BE49-F238E27FC236}">
                  <a16:creationId xmlns:a16="http://schemas.microsoft.com/office/drawing/2014/main" id="{337C379B-4CE4-39CC-86A6-24107B59B0F3}"/>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8664986" y="5951009"/>
              <a:ext cx="252000" cy="252000"/>
            </a:xfrm>
            <a:prstGeom prst="rect">
              <a:avLst/>
            </a:prstGeom>
          </p:spPr>
        </p:pic>
        <p:pic>
          <p:nvPicPr>
            <p:cNvPr id="149" name="Graphic 87">
              <a:extLst>
                <a:ext uri="{FF2B5EF4-FFF2-40B4-BE49-F238E27FC236}">
                  <a16:creationId xmlns:a16="http://schemas.microsoft.com/office/drawing/2014/main" id="{CBC978EC-F05F-FE60-1441-2417EE566E07}"/>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8989618" y="5939897"/>
              <a:ext cx="177407" cy="252000"/>
            </a:xfrm>
            <a:prstGeom prst="rect">
              <a:avLst/>
            </a:prstGeom>
          </p:spPr>
        </p:pic>
      </p:grpSp>
      <p:grpSp>
        <p:nvGrpSpPr>
          <p:cNvPr id="150" name="Group 149">
            <a:extLst>
              <a:ext uri="{FF2B5EF4-FFF2-40B4-BE49-F238E27FC236}">
                <a16:creationId xmlns:a16="http://schemas.microsoft.com/office/drawing/2014/main" id="{C404DEF1-8527-899A-5347-45A195879A76}"/>
              </a:ext>
            </a:extLst>
          </p:cNvPr>
          <p:cNvGrpSpPr/>
          <p:nvPr/>
        </p:nvGrpSpPr>
        <p:grpSpPr>
          <a:xfrm>
            <a:off x="7815050" y="5877210"/>
            <a:ext cx="1977543" cy="711339"/>
            <a:chOff x="8814652" y="3938156"/>
            <a:chExt cx="1048483" cy="377148"/>
          </a:xfrm>
        </p:grpSpPr>
        <p:sp>
          <p:nvSpPr>
            <p:cNvPr id="151" name="Rectangle 28">
              <a:extLst>
                <a:ext uri="{FF2B5EF4-FFF2-40B4-BE49-F238E27FC236}">
                  <a16:creationId xmlns:a16="http://schemas.microsoft.com/office/drawing/2014/main" id="{A4BB0DC0-1961-3383-4429-E1765BED8F9D}"/>
                </a:ext>
              </a:extLst>
            </p:cNvPr>
            <p:cNvSpPr/>
            <p:nvPr/>
          </p:nvSpPr>
          <p:spPr>
            <a:xfrm>
              <a:off x="8994652" y="3938156"/>
              <a:ext cx="868483" cy="377148"/>
            </a:xfrm>
            <a:prstGeom prst="rect">
              <a:avLst/>
            </a:prstGeom>
            <a:solidFill>
              <a:schemeClr val="bg1"/>
            </a:solidFill>
          </p:spPr>
          <p:txBody>
            <a:bodyPr wrap="square" lIns="108000" tIns="36000" bIns="36000" anchor="t">
              <a:spAutoFit/>
            </a:bodyPr>
            <a:lstStyle/>
            <a:p>
              <a:r>
                <a:rPr lang="ru-RU" sz="10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01.03.2025</a:t>
              </a:r>
            </a:p>
            <a:p>
              <a:r>
                <a:rPr lang="ru-RU" sz="1050" b="1" dirty="0">
                  <a:solidFill>
                    <a:srgbClr val="63666A"/>
                  </a:solidFill>
                  <a:highlight>
                    <a:srgbClr val="FFFF00"/>
                  </a:highlight>
                  <a:latin typeface="Segoe UI" panose="020B0502040204020203" pitchFamily="34" charset="0"/>
                  <a:ea typeface="Source Sans Pro" panose="020B0503030403020204" pitchFamily="34" charset="0"/>
                  <a:cs typeface="Segoe UI" panose="020B0502040204020203" pitchFamily="34" charset="0"/>
                </a:rPr>
                <a:t>Офлайн</a:t>
              </a:r>
            </a:p>
            <a:p>
              <a:r>
                <a:rPr lang="ru-RU"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по </a:t>
              </a:r>
              <a:r>
                <a:rPr lang="ru-RU" sz="1050" b="1" dirty="0" err="1">
                  <a:solidFill>
                    <a:srgbClr val="63666A"/>
                  </a:solidFill>
                  <a:latin typeface="Segoe UI" panose="020B0502040204020203" pitchFamily="34" charset="0"/>
                  <a:ea typeface="Source Sans Pro" panose="020B0503030403020204" pitchFamily="34" charset="0"/>
                  <a:cs typeface="Segoe UI" panose="020B0502040204020203" pitchFamily="34" charset="0"/>
                </a:rPr>
                <a:t>блэклисту</a:t>
              </a:r>
              <a:r>
                <a:rPr lang="ru-RU"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 все ТГ </a:t>
              </a:r>
            </a:p>
            <a:p>
              <a:r>
                <a:rPr lang="ru-RU" sz="105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кроме б\а напитков</a:t>
              </a:r>
              <a:endParaRPr lang="de-DE" sz="110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52" name="Graphic 151">
              <a:extLst>
                <a:ext uri="{FF2B5EF4-FFF2-40B4-BE49-F238E27FC236}">
                  <a16:creationId xmlns:a16="http://schemas.microsoft.com/office/drawing/2014/main" id="{D30E1F6E-14AA-3709-4D6C-983ADD1D8E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4652" y="3938156"/>
              <a:ext cx="180000" cy="180000"/>
            </a:xfrm>
            <a:prstGeom prst="rect">
              <a:avLst/>
            </a:prstGeom>
          </p:spPr>
        </p:pic>
      </p:grpSp>
      <p:sp>
        <p:nvSpPr>
          <p:cNvPr id="13" name="TextBox 12">
            <a:extLst>
              <a:ext uri="{FF2B5EF4-FFF2-40B4-BE49-F238E27FC236}">
                <a16:creationId xmlns:a16="http://schemas.microsoft.com/office/drawing/2014/main" id="{27B50D6B-B633-DF37-2543-8F1EDC3F4435}"/>
              </a:ext>
            </a:extLst>
          </p:cNvPr>
          <p:cNvSpPr txBox="1"/>
          <p:nvPr/>
        </p:nvSpPr>
        <p:spPr>
          <a:xfrm>
            <a:off x="9900183" y="1384759"/>
            <a:ext cx="1540800" cy="180000"/>
          </a:xfrm>
          <a:prstGeom prst="rect">
            <a:avLst/>
          </a:prstGeom>
          <a:noFill/>
        </p:spPr>
        <p:txBody>
          <a:bodyPr wrap="none" lIns="0" tIns="0" rIns="0" bIns="0" rtlCol="0">
            <a:noAutofit/>
          </a:bodyPr>
          <a:lstStyle/>
          <a:p>
            <a:pPr algn="ctr"/>
            <a:r>
              <a:rPr lang="en-US"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rPr>
              <a:t>III</a:t>
            </a:r>
            <a:endParaRPr lang="de-DE" sz="1200" b="1" dirty="0">
              <a:solidFill>
                <a:srgbClr val="63666A"/>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4" name="Скругленный прямоугольник 8">
            <a:extLst>
              <a:ext uri="{FF2B5EF4-FFF2-40B4-BE49-F238E27FC236}">
                <a16:creationId xmlns:a16="http://schemas.microsoft.com/office/drawing/2014/main" id="{9438365E-61F8-0E68-3091-300BDDF7FB3C}"/>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cs typeface="Segoe UI" panose="020B0502040204020203" pitchFamily="34" charset="0"/>
              </a:rPr>
              <a:t>Дорожная карта</a:t>
            </a:r>
            <a:endParaRPr lang="en-US" sz="2400" b="1" dirty="0">
              <a:solidFill>
                <a:srgbClr val="63666A"/>
              </a:solidFill>
              <a:latin typeface="Segoe UI" panose="020B0502040204020203" pitchFamily="34" charset="0"/>
              <a:cs typeface="Segoe UI" panose="020B0502040204020203" pitchFamily="34" charset="0"/>
            </a:endParaRPr>
          </a:p>
        </p:txBody>
      </p:sp>
      <p:cxnSp>
        <p:nvCxnSpPr>
          <p:cNvPr id="22" name="Straight Connector 21">
            <a:extLst>
              <a:ext uri="{FF2B5EF4-FFF2-40B4-BE49-F238E27FC236}">
                <a16:creationId xmlns:a16="http://schemas.microsoft.com/office/drawing/2014/main" id="{EE183543-A36A-EAB5-5D40-80000EAFCB7C}"/>
              </a:ext>
            </a:extLst>
          </p:cNvPr>
          <p:cNvCxnSpPr>
            <a:cxnSpLocks/>
          </p:cNvCxnSpPr>
          <p:nvPr/>
        </p:nvCxnSpPr>
        <p:spPr>
          <a:xfrm>
            <a:off x="6820639" y="5559972"/>
            <a:ext cx="0" cy="1077495"/>
          </a:xfrm>
          <a:prstGeom prst="line">
            <a:avLst/>
          </a:prstGeom>
          <a:ln w="12700">
            <a:solidFill>
              <a:srgbClr val="6366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72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8">
            <a:extLst>
              <a:ext uri="{FF2B5EF4-FFF2-40B4-BE49-F238E27FC236}">
                <a16:creationId xmlns:a16="http://schemas.microsoft.com/office/drawing/2014/main" id="{8DF720DD-ADD6-405C-9406-941D33DED590}"/>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ea typeface="Segoe UI" panose="020B0502040204020203" pitchFamily="34" charset="0"/>
                <a:cs typeface="Segoe UI" panose="020B0502040204020203" pitchFamily="34" charset="0"/>
              </a:rPr>
              <a:t>Что необходимо сделать рознице до 01.04.2024. ШАГ 1</a:t>
            </a:r>
            <a:endParaRPr lang="en-US" sz="24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5C715818-D13A-4870-B7C5-7024D645CDC5}"/>
              </a:ext>
            </a:extLst>
          </p:cNvPr>
          <p:cNvSpPr txBox="1"/>
          <p:nvPr/>
        </p:nvSpPr>
        <p:spPr>
          <a:xfrm>
            <a:off x="586008" y="1436947"/>
            <a:ext cx="679754" cy="1631216"/>
          </a:xfrm>
          <a:prstGeom prst="rect">
            <a:avLst/>
          </a:prstGeom>
          <a:noFill/>
        </p:spPr>
        <p:txBody>
          <a:bodyPr wrap="square">
            <a:spAutoFit/>
          </a:bodyPr>
          <a:lstStyle/>
          <a:p>
            <a:r>
              <a:rPr lang="en-US" sz="100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1</a:t>
            </a:r>
            <a:endParaRPr lang="ru-RU" sz="10000" dirty="0">
              <a:solidFill>
                <a:schemeClr val="bg1">
                  <a:lumMod val="95000"/>
                </a:schemeClr>
              </a:solidFill>
            </a:endParaRPr>
          </a:p>
        </p:txBody>
      </p:sp>
      <p:sp>
        <p:nvSpPr>
          <p:cNvPr id="9" name="TextBox 8">
            <a:extLst>
              <a:ext uri="{FF2B5EF4-FFF2-40B4-BE49-F238E27FC236}">
                <a16:creationId xmlns:a16="http://schemas.microsoft.com/office/drawing/2014/main" id="{E1818C98-6516-4757-A66A-DA85F0776F9B}"/>
              </a:ext>
            </a:extLst>
          </p:cNvPr>
          <p:cNvSpPr txBox="1"/>
          <p:nvPr/>
        </p:nvSpPr>
        <p:spPr>
          <a:xfrm>
            <a:off x="1580400" y="1713946"/>
            <a:ext cx="10142190" cy="1077218"/>
          </a:xfrm>
          <a:prstGeom prst="rect">
            <a:avLst/>
          </a:prstGeom>
          <a:noFill/>
        </p:spPr>
        <p:txBody>
          <a:bodyPr wrap="square" anchor="ctr">
            <a:spAutoFit/>
          </a:bodyPr>
          <a:lstStyle>
            <a:defPPr>
              <a:defRPr lang="en-RU"/>
            </a:defPPr>
            <a:lvl1pPr>
              <a:defRPr sz="1400">
                <a:solidFill>
                  <a:srgbClr val="63666A"/>
                </a:solidFill>
                <a:latin typeface="Segoe UI" panose="020B0502040204020203" pitchFamily="34" charset="0"/>
                <a:cs typeface="Segoe UI" panose="020B0502040204020203" pitchFamily="34" charset="0"/>
              </a:defRPr>
            </a:lvl1pPr>
          </a:lstStyle>
          <a:p>
            <a:r>
              <a:rPr lang="ru-RU" sz="1600" dirty="0"/>
              <a:t>Получить в личном кабинете информационной системы маркировки ключ доступа для осуществления проверок товаров с маркировкой на кассе перед продажей. Для этого необходимо:</a:t>
            </a:r>
          </a:p>
          <a:p>
            <a:pPr marL="285750" indent="-285750">
              <a:buFont typeface="Arial" panose="020B0604020202020204" pitchFamily="34" charset="0"/>
              <a:buChar char="•"/>
            </a:pPr>
            <a:r>
              <a:rPr lang="ru-RU" sz="1600" dirty="0"/>
              <a:t>зайти в раздел профиль в Личном кабинете</a:t>
            </a:r>
          </a:p>
          <a:p>
            <a:pPr marL="285750" indent="-285750" rtl="0">
              <a:spcBef>
                <a:spcPts val="0"/>
              </a:spcBef>
              <a:spcAft>
                <a:spcPts val="0"/>
              </a:spcAft>
              <a:buFont typeface="Arial" panose="020B0604020202020204" pitchFamily="34" charset="0"/>
              <a:buChar char="•"/>
            </a:pPr>
            <a:r>
              <a:rPr lang="ru-RU" sz="1600" dirty="0"/>
              <a:t>нажать кнопку «сгенерировать токен» у поля «Токен для контрольно-кассовой техники»</a:t>
            </a:r>
          </a:p>
        </p:txBody>
      </p:sp>
      <p:pic>
        <p:nvPicPr>
          <p:cNvPr id="2050" name="Picture 2">
            <a:extLst>
              <a:ext uri="{FF2B5EF4-FFF2-40B4-BE49-F238E27FC236}">
                <a16:creationId xmlns:a16="http://schemas.microsoft.com/office/drawing/2014/main" id="{228E4AD1-F7D9-4A36-BA9C-E0388B6BACF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6533744" y="3425111"/>
            <a:ext cx="5188846" cy="8533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5E07A59-281F-4D32-A022-F1BFA593EFD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6617" y="4172509"/>
            <a:ext cx="4012261" cy="1950916"/>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изогнутая 2">
            <a:extLst>
              <a:ext uri="{FF2B5EF4-FFF2-40B4-BE49-F238E27FC236}">
                <a16:creationId xmlns:a16="http://schemas.microsoft.com/office/drawing/2014/main" id="{DAF1BBFF-D211-446B-A847-5D44726796FB}"/>
              </a:ext>
            </a:extLst>
          </p:cNvPr>
          <p:cNvSpPr/>
          <p:nvPr/>
        </p:nvSpPr>
        <p:spPr>
          <a:xfrm rot="10800000">
            <a:off x="6096000" y="4649253"/>
            <a:ext cx="875490" cy="958174"/>
          </a:xfrm>
          <a:prstGeom prst="ben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51747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8">
            <a:extLst>
              <a:ext uri="{FF2B5EF4-FFF2-40B4-BE49-F238E27FC236}">
                <a16:creationId xmlns:a16="http://schemas.microsoft.com/office/drawing/2014/main" id="{8DF720DD-ADD6-405C-9406-941D33DED590}"/>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ea typeface="Segoe UI" panose="020B0502040204020203" pitchFamily="34" charset="0"/>
                <a:cs typeface="Segoe UI" panose="020B0502040204020203" pitchFamily="34" charset="0"/>
              </a:rPr>
              <a:t>Что необходимо сделать рознице до 01.04.2024. ШАГ 1</a:t>
            </a:r>
            <a:endParaRPr lang="en-US" sz="24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AFCE4E6-DF74-44AA-AE6E-421546961D34}"/>
              </a:ext>
            </a:extLst>
          </p:cNvPr>
          <p:cNvSpPr txBox="1"/>
          <p:nvPr/>
        </p:nvSpPr>
        <p:spPr>
          <a:xfrm>
            <a:off x="800280" y="1366525"/>
            <a:ext cx="3314520" cy="830997"/>
          </a:xfrm>
          <a:prstGeom prst="rect">
            <a:avLst/>
          </a:prstGeom>
          <a:noFill/>
        </p:spPr>
        <p:txBody>
          <a:bodyPr wrap="square" anchor="ctr">
            <a:spAutoFit/>
          </a:bodyPr>
          <a:lstStyle>
            <a:defPPr>
              <a:defRPr lang="en-RU"/>
            </a:defPPr>
            <a:lvl1pPr>
              <a:defRPr sz="1600">
                <a:solidFill>
                  <a:srgbClr val="63666A"/>
                </a:solidFill>
                <a:latin typeface="Segoe UI" panose="020B0502040204020203" pitchFamily="34" charset="0"/>
                <a:cs typeface="Segoe UI" panose="020B0502040204020203" pitchFamily="34" charset="0"/>
              </a:defRPr>
            </a:lvl1pPr>
          </a:lstStyle>
          <a:p>
            <a:r>
              <a:rPr lang="ru-RU" dirty="0"/>
              <a:t>Генерация по </a:t>
            </a:r>
            <a:r>
              <a:rPr lang="en-US" dirty="0"/>
              <a:t>QR</a:t>
            </a:r>
            <a:r>
              <a:rPr lang="ru-RU" dirty="0"/>
              <a:t> коду. Видео:</a:t>
            </a:r>
            <a:br>
              <a:rPr lang="ru-RU" dirty="0"/>
            </a:br>
            <a:br>
              <a:rPr lang="ru-RU" dirty="0"/>
            </a:br>
            <a:endParaRPr lang="ru-RU" dirty="0"/>
          </a:p>
        </p:txBody>
      </p:sp>
      <p:sp>
        <p:nvSpPr>
          <p:cNvPr id="15" name="TextBox 14">
            <a:extLst>
              <a:ext uri="{FF2B5EF4-FFF2-40B4-BE49-F238E27FC236}">
                <a16:creationId xmlns:a16="http://schemas.microsoft.com/office/drawing/2014/main" id="{523592B7-4B80-4D30-8751-BDCC5D9C83DB}"/>
              </a:ext>
            </a:extLst>
          </p:cNvPr>
          <p:cNvSpPr txBox="1"/>
          <p:nvPr/>
        </p:nvSpPr>
        <p:spPr>
          <a:xfrm>
            <a:off x="800280" y="5491475"/>
            <a:ext cx="10202337" cy="584775"/>
          </a:xfrm>
          <a:prstGeom prst="rect">
            <a:avLst/>
          </a:prstGeom>
          <a:noFill/>
        </p:spPr>
        <p:txBody>
          <a:bodyPr wrap="square" anchor="ctr">
            <a:spAutoFit/>
          </a:bodyPr>
          <a:lstStyle>
            <a:defPPr>
              <a:defRPr lang="en-RU"/>
            </a:defPPr>
            <a:lvl1pPr>
              <a:defRPr sz="1600">
                <a:solidFill>
                  <a:srgbClr val="63666A"/>
                </a:solidFill>
                <a:latin typeface="Segoe UI" panose="020B0502040204020203" pitchFamily="34" charset="0"/>
                <a:cs typeface="Segoe UI" panose="020B0502040204020203" pitchFamily="34" charset="0"/>
              </a:defRPr>
            </a:lvl1pPr>
          </a:lstStyle>
          <a:p>
            <a:r>
              <a:rPr lang="ru-RU" dirty="0"/>
              <a:t>После получения скопировать токен в кассовое программное обеспечение или передать техническому специалисту, отвечающему за настройку кассового узла в торговой точке.</a:t>
            </a:r>
          </a:p>
        </p:txBody>
      </p:sp>
      <p:pic>
        <p:nvPicPr>
          <p:cNvPr id="12" name="IMG_4115">
            <a:hlinkClick r:id="" action="ppaction://media"/>
            <a:extLst>
              <a:ext uri="{FF2B5EF4-FFF2-40B4-BE49-F238E27FC236}">
                <a16:creationId xmlns:a16="http://schemas.microsoft.com/office/drawing/2014/main" id="{0A25D09E-FE61-4BD7-986E-D426CE24F8E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15854" y="2041900"/>
            <a:ext cx="8560291" cy="2460526"/>
          </a:xfrm>
          <a:prstGeom prst="rect">
            <a:avLst/>
          </a:prstGeom>
        </p:spPr>
      </p:pic>
    </p:spTree>
    <p:extLst>
      <p:ext uri="{BB962C8B-B14F-4D97-AF65-F5344CB8AC3E}">
        <p14:creationId xmlns:p14="http://schemas.microsoft.com/office/powerpoint/2010/main" val="16410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8">
            <a:extLst>
              <a:ext uri="{FF2B5EF4-FFF2-40B4-BE49-F238E27FC236}">
                <a16:creationId xmlns:a16="http://schemas.microsoft.com/office/drawing/2014/main" id="{8DF720DD-ADD6-405C-9406-941D33DED590}"/>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ea typeface="Segoe UI" panose="020B0502040204020203" pitchFamily="34" charset="0"/>
                <a:cs typeface="Segoe UI" panose="020B0502040204020203" pitchFamily="34" charset="0"/>
              </a:rPr>
              <a:t>Что необходимо сделать рознице до 01.04.2024. ШАГ 2</a:t>
            </a:r>
            <a:endParaRPr lang="en-US" sz="24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63245ECA-5D02-4700-85D8-AE3807279830}"/>
              </a:ext>
            </a:extLst>
          </p:cNvPr>
          <p:cNvSpPr txBox="1"/>
          <p:nvPr/>
        </p:nvSpPr>
        <p:spPr>
          <a:xfrm>
            <a:off x="1630676" y="1519873"/>
            <a:ext cx="9723862" cy="1077218"/>
          </a:xfrm>
          <a:prstGeom prst="rect">
            <a:avLst/>
          </a:prstGeom>
          <a:noFill/>
        </p:spPr>
        <p:txBody>
          <a:bodyPr wrap="square" anchor="ctr">
            <a:spAutoFit/>
          </a:bodyPr>
          <a:lstStyle>
            <a:defPPr>
              <a:defRPr lang="en-RU"/>
            </a:defPPr>
            <a:lvl1pPr>
              <a:defRPr sz="1400">
                <a:solidFill>
                  <a:srgbClr val="63666A"/>
                </a:solidFill>
                <a:latin typeface="Segoe UI" panose="020B0502040204020203" pitchFamily="34" charset="0"/>
                <a:cs typeface="Segoe UI" panose="020B0502040204020203" pitchFamily="34" charset="0"/>
              </a:defRPr>
            </a:lvl1pPr>
          </a:lstStyle>
          <a:p>
            <a:r>
              <a:rPr lang="ru-RU" sz="1600" dirty="0"/>
              <a:t>Обеспечить наличие кассового программного обеспечения, совместимого с режимом запрета продажи на кассе. Обновление кассового программного обеспечения выполняется представителями розничной торговли самостоятельно или с привлечением поставщиков и (или) специализированных организаций:</a:t>
            </a:r>
          </a:p>
        </p:txBody>
      </p:sp>
      <p:sp>
        <p:nvSpPr>
          <p:cNvPr id="8" name="TextBox 7">
            <a:extLst>
              <a:ext uri="{FF2B5EF4-FFF2-40B4-BE49-F238E27FC236}">
                <a16:creationId xmlns:a16="http://schemas.microsoft.com/office/drawing/2014/main" id="{890D91BF-B83F-4136-9CD4-8B1A22499075}"/>
              </a:ext>
            </a:extLst>
          </p:cNvPr>
          <p:cNvSpPr txBox="1"/>
          <p:nvPr/>
        </p:nvSpPr>
        <p:spPr>
          <a:xfrm>
            <a:off x="735095" y="1223173"/>
            <a:ext cx="679754" cy="1631216"/>
          </a:xfrm>
          <a:prstGeom prst="rect">
            <a:avLst/>
          </a:prstGeom>
          <a:noFill/>
        </p:spPr>
        <p:txBody>
          <a:bodyPr wrap="square">
            <a:spAutoFit/>
          </a:bodyPr>
          <a:lstStyle/>
          <a:p>
            <a:r>
              <a:rPr lang="en-US" sz="100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2</a:t>
            </a:r>
            <a:endParaRPr lang="ru-RU" sz="10000" dirty="0">
              <a:solidFill>
                <a:schemeClr val="bg1">
                  <a:lumMod val="95000"/>
                </a:schemeClr>
              </a:solidFill>
            </a:endParaRPr>
          </a:p>
        </p:txBody>
      </p:sp>
      <p:sp>
        <p:nvSpPr>
          <p:cNvPr id="14" name="TextBox 13">
            <a:extLst>
              <a:ext uri="{FF2B5EF4-FFF2-40B4-BE49-F238E27FC236}">
                <a16:creationId xmlns:a16="http://schemas.microsoft.com/office/drawing/2014/main" id="{D848B562-9284-4990-A229-6F7037C74517}"/>
              </a:ext>
            </a:extLst>
          </p:cNvPr>
          <p:cNvSpPr txBox="1"/>
          <p:nvPr/>
        </p:nvSpPr>
        <p:spPr>
          <a:xfrm>
            <a:off x="1074972" y="2857367"/>
            <a:ext cx="5360906" cy="2585323"/>
          </a:xfrm>
          <a:prstGeom prst="rect">
            <a:avLst/>
          </a:prstGeom>
          <a:noFill/>
        </p:spPr>
        <p:txBody>
          <a:bodyPr wrap="square" anchor="ctr">
            <a:spAutoFit/>
          </a:bodyPr>
          <a:lstStyle>
            <a:defPPr>
              <a:defRPr lang="en-RU"/>
            </a:defPPr>
            <a:lvl1pPr>
              <a:defRPr sz="1600">
                <a:solidFill>
                  <a:srgbClr val="63666A"/>
                </a:solidFill>
                <a:latin typeface="Segoe UI" panose="020B0502040204020203" pitchFamily="34" charset="0"/>
                <a:cs typeface="Segoe UI" panose="020B0502040204020203" pitchFamily="34" charset="0"/>
              </a:defRPr>
            </a:lvl1pPr>
          </a:lstStyle>
          <a:p>
            <a:r>
              <a:rPr lang="ru-RU" dirty="0"/>
              <a:t>ООО "1С"</a:t>
            </a:r>
          </a:p>
          <a:p>
            <a:r>
              <a:rPr lang="ru-RU" dirty="0"/>
              <a:t>ООО "Центр отраслевых решений" (Штрих-М)</a:t>
            </a:r>
          </a:p>
          <a:p>
            <a:r>
              <a:rPr lang="ru-RU" dirty="0"/>
              <a:t>ООО «ЭВОТОР»</a:t>
            </a:r>
          </a:p>
          <a:p>
            <a:r>
              <a:rPr lang="ru-RU" dirty="0"/>
              <a:t>ООО "АТОЛ"</a:t>
            </a:r>
          </a:p>
          <a:p>
            <a:r>
              <a:rPr lang="ru-RU" dirty="0"/>
              <a:t>АО "ПФ "СКБ КОНТУР</a:t>
            </a:r>
          </a:p>
          <a:p>
            <a:r>
              <a:rPr lang="ru-RU" dirty="0"/>
              <a:t>ООО "</a:t>
            </a:r>
            <a:r>
              <a:rPr lang="ru-RU" dirty="0" err="1"/>
              <a:t>Нилстар</a:t>
            </a:r>
            <a:r>
              <a:rPr lang="ru-RU" dirty="0"/>
              <a:t>-Софт"</a:t>
            </a:r>
          </a:p>
          <a:p>
            <a:r>
              <a:rPr lang="ru-RU" dirty="0"/>
              <a:t>ООО "</a:t>
            </a:r>
            <a:r>
              <a:rPr lang="ru-RU" dirty="0" err="1"/>
              <a:t>Дримкас</a:t>
            </a:r>
            <a:r>
              <a:rPr lang="ru-RU" dirty="0"/>
              <a:t>"</a:t>
            </a:r>
          </a:p>
          <a:p>
            <a:r>
              <a:rPr lang="ru-RU" dirty="0"/>
              <a:t>ООО "</a:t>
            </a:r>
            <a:r>
              <a:rPr lang="ru-RU" dirty="0" err="1"/>
              <a:t>Сэт</a:t>
            </a:r>
            <a:r>
              <a:rPr lang="ru-RU" dirty="0"/>
              <a:t>" (</a:t>
            </a:r>
            <a:r>
              <a:rPr lang="ru-RU" dirty="0" err="1"/>
              <a:t>Кристал</a:t>
            </a:r>
            <a:r>
              <a:rPr lang="ru-RU" dirty="0"/>
              <a:t>-Сервис)</a:t>
            </a:r>
          </a:p>
          <a:p>
            <a:r>
              <a:rPr lang="ru-RU" dirty="0"/>
              <a:t>Группа компаний «Сервис Плюс» (Ритейл-Софт)</a:t>
            </a:r>
          </a:p>
        </p:txBody>
      </p:sp>
      <p:sp>
        <p:nvSpPr>
          <p:cNvPr id="16" name="TextBox 15">
            <a:extLst>
              <a:ext uri="{FF2B5EF4-FFF2-40B4-BE49-F238E27FC236}">
                <a16:creationId xmlns:a16="http://schemas.microsoft.com/office/drawing/2014/main" id="{440272B1-76E9-4309-9B9E-67D39A0E4B54}"/>
              </a:ext>
            </a:extLst>
          </p:cNvPr>
          <p:cNvSpPr txBox="1"/>
          <p:nvPr/>
        </p:nvSpPr>
        <p:spPr>
          <a:xfrm>
            <a:off x="6492607" y="2857367"/>
            <a:ext cx="6097656" cy="2585323"/>
          </a:xfrm>
          <a:prstGeom prst="rect">
            <a:avLst/>
          </a:prstGeom>
          <a:noFill/>
        </p:spPr>
        <p:txBody>
          <a:bodyPr wrap="square" anchor="ctr">
            <a:spAutoFit/>
          </a:bodyPr>
          <a:lstStyle>
            <a:defPPr>
              <a:defRPr lang="en-RU"/>
            </a:defPPr>
            <a:lvl1pPr>
              <a:defRPr sz="1600">
                <a:solidFill>
                  <a:srgbClr val="63666A"/>
                </a:solidFill>
                <a:latin typeface="Segoe UI" panose="020B0502040204020203" pitchFamily="34" charset="0"/>
                <a:cs typeface="Segoe UI" panose="020B0502040204020203" pitchFamily="34" charset="0"/>
              </a:defRPr>
            </a:lvl1pPr>
          </a:lstStyle>
          <a:p>
            <a:r>
              <a:rPr lang="ru-RU" dirty="0"/>
              <a:t>АО "Ритейл-Интеграция" (</a:t>
            </a:r>
            <a:r>
              <a:rPr lang="ru-RU" dirty="0" err="1"/>
              <a:t>Артикс</a:t>
            </a:r>
            <a:r>
              <a:rPr lang="ru-RU" dirty="0"/>
              <a:t>)</a:t>
            </a:r>
          </a:p>
          <a:p>
            <a:r>
              <a:rPr lang="ru-RU" dirty="0"/>
              <a:t>ООО "</a:t>
            </a:r>
            <a:r>
              <a:rPr lang="ru-RU" dirty="0" err="1"/>
              <a:t>Дэнси</a:t>
            </a:r>
            <a:r>
              <a:rPr lang="ru-RU" dirty="0"/>
              <a:t> Софт"</a:t>
            </a:r>
          </a:p>
          <a:p>
            <a:r>
              <a:rPr lang="ru-RU" dirty="0"/>
              <a:t>ООО "Предприятие "Виктория-Юг" (БЭСТ)</a:t>
            </a:r>
          </a:p>
          <a:p>
            <a:r>
              <a:rPr lang="ru-RU" dirty="0"/>
              <a:t>ООО "</a:t>
            </a:r>
            <a:r>
              <a:rPr lang="ru-RU" dirty="0" err="1"/>
              <a:t>Юнико</a:t>
            </a:r>
            <a:r>
              <a:rPr lang="ru-RU" dirty="0"/>
              <a:t>-Информационные системы"</a:t>
            </a:r>
          </a:p>
          <a:p>
            <a:r>
              <a:rPr lang="ru-RU" dirty="0"/>
              <a:t>ООО "ГК "ЭПСИЛОН"</a:t>
            </a:r>
          </a:p>
          <a:p>
            <a:r>
              <a:rPr lang="ru-RU" dirty="0"/>
              <a:t>ООО "ГЕЙН АП"</a:t>
            </a:r>
          </a:p>
          <a:p>
            <a:r>
              <a:rPr lang="ru-RU" dirty="0"/>
              <a:t>ООО «АВТОМАТИКА плюс»</a:t>
            </a:r>
          </a:p>
          <a:p>
            <a:r>
              <a:rPr lang="ru-RU" dirty="0"/>
              <a:t>ООО «Люкс Ритейл»</a:t>
            </a:r>
          </a:p>
          <a:p>
            <a:r>
              <a:rPr lang="ru-RU" dirty="0"/>
              <a:t>ООО "</a:t>
            </a:r>
            <a:r>
              <a:rPr lang="ru-RU" dirty="0" err="1"/>
              <a:t>Астор</a:t>
            </a:r>
            <a:r>
              <a:rPr lang="ru-RU" dirty="0"/>
              <a:t>-Трейд" / ООО «</a:t>
            </a:r>
            <a:r>
              <a:rPr lang="ru-RU" dirty="0" err="1"/>
              <a:t>Инкотекс</a:t>
            </a:r>
            <a:r>
              <a:rPr lang="ru-RU" dirty="0"/>
              <a:t>-Т» (Меркурий)</a:t>
            </a:r>
          </a:p>
        </p:txBody>
      </p:sp>
      <p:sp>
        <p:nvSpPr>
          <p:cNvPr id="18" name="TextBox 17">
            <a:extLst>
              <a:ext uri="{FF2B5EF4-FFF2-40B4-BE49-F238E27FC236}">
                <a16:creationId xmlns:a16="http://schemas.microsoft.com/office/drawing/2014/main" id="{8F2B0601-4BF5-478E-89ED-24D40B4202C3}"/>
              </a:ext>
            </a:extLst>
          </p:cNvPr>
          <p:cNvSpPr txBox="1"/>
          <p:nvPr/>
        </p:nvSpPr>
        <p:spPr>
          <a:xfrm>
            <a:off x="1074972" y="5657610"/>
            <a:ext cx="10674626" cy="1077218"/>
          </a:xfrm>
          <a:prstGeom prst="rect">
            <a:avLst/>
          </a:prstGeom>
          <a:noFill/>
        </p:spPr>
        <p:txBody>
          <a:bodyPr wrap="square" anchor="ctr">
            <a:spAutoFit/>
          </a:bodyPr>
          <a:lstStyle>
            <a:defPPr>
              <a:defRPr lang="en-RU"/>
            </a:defPPr>
            <a:lvl1pPr>
              <a:defRPr sz="1600">
                <a:solidFill>
                  <a:srgbClr val="63666A"/>
                </a:solidFill>
                <a:latin typeface="Segoe UI" panose="020B0502040204020203" pitchFamily="34" charset="0"/>
                <a:cs typeface="Segoe UI" panose="020B0502040204020203" pitchFamily="34" charset="0"/>
              </a:defRPr>
            </a:lvl1pPr>
          </a:lstStyle>
          <a:p>
            <a:r>
              <a:rPr lang="ru-RU" dirty="0"/>
              <a:t>В Честном Сообществе мы собрали воедино всю информацию про разрешительный режим, в том числе и инструкции партнеров кассовых решений, чтобы вы самостоятельно могли активировать разрешительный режим: </a:t>
            </a:r>
            <a:r>
              <a:rPr lang="en-US" dirty="0">
                <a:hlinkClick r:id="rId2"/>
              </a:rPr>
              <a:t>https://markirovka.ru/community/rezhim-proverok-na-kassakh/rezhim-proverok-na-kassakh</a:t>
            </a:r>
            <a:endParaRPr lang="ru-RU" dirty="0"/>
          </a:p>
          <a:p>
            <a:endParaRPr lang="ru-RU" dirty="0"/>
          </a:p>
        </p:txBody>
      </p:sp>
    </p:spTree>
    <p:extLst>
      <p:ext uri="{BB962C8B-B14F-4D97-AF65-F5344CB8AC3E}">
        <p14:creationId xmlns:p14="http://schemas.microsoft.com/office/powerpoint/2010/main" val="278264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8">
            <a:extLst>
              <a:ext uri="{FF2B5EF4-FFF2-40B4-BE49-F238E27FC236}">
                <a16:creationId xmlns:a16="http://schemas.microsoft.com/office/drawing/2014/main" id="{8DF720DD-ADD6-405C-9406-941D33DED590}"/>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ea typeface="Segoe UI" panose="020B0502040204020203" pitchFamily="34" charset="0"/>
                <a:cs typeface="Segoe UI" panose="020B0502040204020203" pitchFamily="34" charset="0"/>
              </a:rPr>
              <a:t>Что необходимо сделать рознице до 01.04.2024. ШАГ 3</a:t>
            </a:r>
            <a:endParaRPr lang="en-US" sz="24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38766319-1964-4BF3-B18E-27AAA436C8AB}"/>
              </a:ext>
            </a:extLst>
          </p:cNvPr>
          <p:cNvSpPr txBox="1"/>
          <p:nvPr/>
        </p:nvSpPr>
        <p:spPr>
          <a:xfrm>
            <a:off x="799720" y="1171240"/>
            <a:ext cx="679754" cy="1631216"/>
          </a:xfrm>
          <a:prstGeom prst="rect">
            <a:avLst/>
          </a:prstGeom>
          <a:noFill/>
        </p:spPr>
        <p:txBody>
          <a:bodyPr wrap="square">
            <a:spAutoFit/>
          </a:bodyPr>
          <a:lstStyle/>
          <a:p>
            <a:r>
              <a:rPr lang="en-US" sz="100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3</a:t>
            </a:r>
            <a:endParaRPr lang="ru-RU" sz="10000" dirty="0">
              <a:solidFill>
                <a:schemeClr val="bg1">
                  <a:lumMod val="95000"/>
                </a:schemeClr>
              </a:solidFill>
            </a:endParaRPr>
          </a:p>
        </p:txBody>
      </p:sp>
      <p:sp>
        <p:nvSpPr>
          <p:cNvPr id="10" name="TextBox 9">
            <a:extLst>
              <a:ext uri="{FF2B5EF4-FFF2-40B4-BE49-F238E27FC236}">
                <a16:creationId xmlns:a16="http://schemas.microsoft.com/office/drawing/2014/main" id="{0184D99E-1186-4B0B-A14D-9E272247462D}"/>
              </a:ext>
            </a:extLst>
          </p:cNvPr>
          <p:cNvSpPr txBox="1"/>
          <p:nvPr/>
        </p:nvSpPr>
        <p:spPr>
          <a:xfrm>
            <a:off x="1671219" y="1817571"/>
            <a:ext cx="9065150" cy="338554"/>
          </a:xfrm>
          <a:prstGeom prst="rect">
            <a:avLst/>
          </a:prstGeom>
          <a:noFill/>
        </p:spPr>
        <p:txBody>
          <a:bodyPr wrap="square" anchor="ctr">
            <a:spAutoFit/>
          </a:bodyPr>
          <a:lstStyle>
            <a:defPPr>
              <a:defRPr lang="en-RU"/>
            </a:defPPr>
            <a:lvl1pPr>
              <a:defRPr sz="1400">
                <a:solidFill>
                  <a:srgbClr val="63666A"/>
                </a:solidFill>
                <a:latin typeface="Segoe UI" panose="020B0502040204020203" pitchFamily="34" charset="0"/>
                <a:cs typeface="Segoe UI" panose="020B0502040204020203" pitchFamily="34" charset="0"/>
              </a:defRPr>
            </a:lvl1pPr>
          </a:lstStyle>
          <a:p>
            <a:r>
              <a:rPr lang="ru-RU" sz="1600" dirty="0"/>
              <a:t>Провести обучение кассиров по работе с режимом запрета продажи на кассе.</a:t>
            </a:r>
          </a:p>
        </p:txBody>
      </p:sp>
      <p:sp>
        <p:nvSpPr>
          <p:cNvPr id="12" name="TextBox 11">
            <a:extLst>
              <a:ext uri="{FF2B5EF4-FFF2-40B4-BE49-F238E27FC236}">
                <a16:creationId xmlns:a16="http://schemas.microsoft.com/office/drawing/2014/main" id="{97DD2A0D-F36C-46EF-8F21-45A643371631}"/>
              </a:ext>
            </a:extLst>
          </p:cNvPr>
          <p:cNvSpPr txBox="1"/>
          <p:nvPr/>
        </p:nvSpPr>
        <p:spPr>
          <a:xfrm>
            <a:off x="1790488" y="2919294"/>
            <a:ext cx="9065150" cy="1815882"/>
          </a:xfrm>
          <a:prstGeom prst="rect">
            <a:avLst/>
          </a:prstGeom>
          <a:noFill/>
        </p:spPr>
        <p:txBody>
          <a:bodyPr wrap="square" anchor="ctr">
            <a:spAutoFit/>
          </a:bodyPr>
          <a:lstStyle>
            <a:defPPr>
              <a:defRPr lang="en-RU"/>
            </a:defPPr>
            <a:lvl1pPr>
              <a:defRPr sz="1400">
                <a:solidFill>
                  <a:srgbClr val="63666A"/>
                </a:solidFill>
                <a:latin typeface="Segoe UI" panose="020B0502040204020203" pitchFamily="34" charset="0"/>
                <a:cs typeface="Segoe UI" panose="020B0502040204020203" pitchFamily="34" charset="0"/>
              </a:defRPr>
            </a:lvl1pPr>
          </a:lstStyle>
          <a:p>
            <a:pPr marL="285750" indent="-285750">
              <a:buFont typeface="Arial" panose="020B0604020202020204" pitchFamily="34" charset="0"/>
              <a:buChar char="•"/>
            </a:pPr>
            <a:r>
              <a:rPr lang="ru-RU" sz="1600" dirty="0"/>
              <a:t>Что делать с товаром, который не прошел проверку на кассе</a:t>
            </a:r>
          </a:p>
          <a:p>
            <a:pPr marL="285750" indent="-285750">
              <a:buFont typeface="Arial" panose="020B0604020202020204" pitchFamily="34" charset="0"/>
              <a:buChar char="•"/>
            </a:pPr>
            <a:r>
              <a:rPr lang="ru-RU" sz="1600" dirty="0"/>
              <a:t>Что делать, если временно отсутствует интернет</a:t>
            </a:r>
          </a:p>
          <a:p>
            <a:pPr marL="285750" indent="-285750">
              <a:buFont typeface="Arial" panose="020B0604020202020204" pitchFamily="34" charset="0"/>
              <a:buChar char="•"/>
            </a:pPr>
            <a:r>
              <a:rPr lang="ru-RU" sz="1600" dirty="0"/>
              <a:t>Что делать, если долгий ответ при проверке кода маркировки через кассовое ПО (более 1,5 секунд) </a:t>
            </a:r>
          </a:p>
          <a:p>
            <a:pPr marL="285750" indent="-285750">
              <a:buFont typeface="Arial" panose="020B0604020202020204" pitchFamily="34" charset="0"/>
              <a:buChar char="•"/>
            </a:pPr>
            <a:r>
              <a:rPr lang="ru-RU" sz="1600" dirty="0"/>
              <a:t>Что делать с товаром, который вернул покупатель, а код маркировки уже отсканирован при продаже</a:t>
            </a:r>
          </a:p>
          <a:p>
            <a:endParaRPr lang="ru-RU" sz="1600" dirty="0"/>
          </a:p>
        </p:txBody>
      </p:sp>
      <p:sp>
        <p:nvSpPr>
          <p:cNvPr id="13" name="TextBox 12">
            <a:extLst>
              <a:ext uri="{FF2B5EF4-FFF2-40B4-BE49-F238E27FC236}">
                <a16:creationId xmlns:a16="http://schemas.microsoft.com/office/drawing/2014/main" id="{F2A1166E-9DB8-471A-8CCF-AA5AE8E42012}"/>
              </a:ext>
            </a:extLst>
          </p:cNvPr>
          <p:cNvSpPr txBox="1"/>
          <p:nvPr/>
        </p:nvSpPr>
        <p:spPr>
          <a:xfrm>
            <a:off x="1671219" y="5159791"/>
            <a:ext cx="9065150" cy="338554"/>
          </a:xfrm>
          <a:prstGeom prst="rect">
            <a:avLst/>
          </a:prstGeom>
          <a:noFill/>
        </p:spPr>
        <p:txBody>
          <a:bodyPr wrap="square" anchor="ctr">
            <a:spAutoFit/>
          </a:bodyPr>
          <a:lstStyle>
            <a:defPPr>
              <a:defRPr lang="en-RU"/>
            </a:defPPr>
            <a:lvl1pPr>
              <a:defRPr sz="1400">
                <a:solidFill>
                  <a:srgbClr val="63666A"/>
                </a:solidFill>
                <a:latin typeface="Segoe UI" panose="020B0502040204020203" pitchFamily="34" charset="0"/>
                <a:cs typeface="Segoe UI" panose="020B0502040204020203" pitchFamily="34" charset="0"/>
              </a:defRPr>
            </a:lvl1pPr>
          </a:lstStyle>
          <a:p>
            <a:r>
              <a:rPr lang="ru-RU" sz="1600" dirty="0"/>
              <a:t>Каждый блок рассмотрим подробнее далее</a:t>
            </a:r>
          </a:p>
        </p:txBody>
      </p:sp>
      <p:sp>
        <p:nvSpPr>
          <p:cNvPr id="14" name="TextBox 13">
            <a:extLst>
              <a:ext uri="{FF2B5EF4-FFF2-40B4-BE49-F238E27FC236}">
                <a16:creationId xmlns:a16="http://schemas.microsoft.com/office/drawing/2014/main" id="{C631117A-0FF2-423C-9409-F868B02F1999}"/>
              </a:ext>
            </a:extLst>
          </p:cNvPr>
          <p:cNvSpPr txBox="1"/>
          <p:nvPr/>
        </p:nvSpPr>
        <p:spPr>
          <a:xfrm>
            <a:off x="1671219" y="2436396"/>
            <a:ext cx="9065150" cy="338554"/>
          </a:xfrm>
          <a:prstGeom prst="rect">
            <a:avLst/>
          </a:prstGeom>
          <a:noFill/>
        </p:spPr>
        <p:txBody>
          <a:bodyPr wrap="square" anchor="ctr">
            <a:spAutoFit/>
          </a:bodyPr>
          <a:lstStyle>
            <a:defPPr>
              <a:defRPr lang="en-RU"/>
            </a:defPPr>
            <a:lvl1pPr>
              <a:defRPr sz="1400">
                <a:solidFill>
                  <a:srgbClr val="63666A"/>
                </a:solidFill>
                <a:latin typeface="Segoe UI" panose="020B0502040204020203" pitchFamily="34" charset="0"/>
                <a:cs typeface="Segoe UI" panose="020B0502040204020203" pitchFamily="34" charset="0"/>
              </a:defRPr>
            </a:lvl1pPr>
          </a:lstStyle>
          <a:p>
            <a:r>
              <a:rPr lang="ru-RU" sz="1600" dirty="0"/>
              <a:t>ЧТО ДЕЛАТЬ ЕСЛИ:</a:t>
            </a:r>
          </a:p>
        </p:txBody>
      </p:sp>
    </p:spTree>
    <p:extLst>
      <p:ext uri="{BB962C8B-B14F-4D97-AF65-F5344CB8AC3E}">
        <p14:creationId xmlns:p14="http://schemas.microsoft.com/office/powerpoint/2010/main" val="122031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Прямоугольник 152">
            <a:extLst>
              <a:ext uri="{FF2B5EF4-FFF2-40B4-BE49-F238E27FC236}">
                <a16:creationId xmlns:a16="http://schemas.microsoft.com/office/drawing/2014/main" id="{10500756-C136-4BBD-A1E3-EE931D7A276F}"/>
              </a:ext>
            </a:extLst>
          </p:cNvPr>
          <p:cNvSpPr/>
          <p:nvPr/>
        </p:nvSpPr>
        <p:spPr>
          <a:xfrm>
            <a:off x="10670158" y="1249009"/>
            <a:ext cx="525813" cy="54795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7" name="Объект 16" hidden="1">
            <a:extLst>
              <a:ext uri="{FF2B5EF4-FFF2-40B4-BE49-F238E27FC236}">
                <a16:creationId xmlns:a16="http://schemas.microsoft.com/office/drawing/2014/main" id="{F70030CA-7352-C3A2-2BC5-28B036B4BF4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Слайд think-cell" r:id="rId4" imgW="7772400" imgH="10058400" progId="TCLayout.ActiveDocument.1">
                  <p:embed/>
                </p:oleObj>
              </mc:Choice>
              <mc:Fallback>
                <p:oleObj name="Слайд think-cell" r:id="rId4" imgW="7772400" imgH="10058400" progId="TCLayout.ActiveDocument.1">
                  <p:embed/>
                  <p:pic>
                    <p:nvPicPr>
                      <p:cNvPr id="17" name="Объект 16" hidden="1">
                        <a:extLst>
                          <a:ext uri="{FF2B5EF4-FFF2-40B4-BE49-F238E27FC236}">
                            <a16:creationId xmlns:a16="http://schemas.microsoft.com/office/drawing/2014/main" id="{F70030CA-7352-C3A2-2BC5-28B036B4BF4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8" name="Прямоугольник 17">
            <a:extLst>
              <a:ext uri="{FF2B5EF4-FFF2-40B4-BE49-F238E27FC236}">
                <a16:creationId xmlns:a16="http://schemas.microsoft.com/office/drawing/2014/main" id="{6E10A008-472F-59E2-239A-5BA8160F0309}"/>
              </a:ext>
            </a:extLst>
          </p:cNvPr>
          <p:cNvSpPr/>
          <p:nvPr/>
        </p:nvSpPr>
        <p:spPr>
          <a:xfrm>
            <a:off x="4931865" y="1249009"/>
            <a:ext cx="525813" cy="54795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286" name="Прямоугольник 285">
            <a:extLst>
              <a:ext uri="{FF2B5EF4-FFF2-40B4-BE49-F238E27FC236}">
                <a16:creationId xmlns:a16="http://schemas.microsoft.com/office/drawing/2014/main" id="{EC22E392-6057-EF88-7E0C-5E50645A009B}"/>
              </a:ext>
            </a:extLst>
          </p:cNvPr>
          <p:cNvSpPr/>
          <p:nvPr/>
        </p:nvSpPr>
        <p:spPr>
          <a:xfrm>
            <a:off x="6080604" y="1249009"/>
            <a:ext cx="525813" cy="54795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296" name="Прямоугольник 295">
            <a:extLst>
              <a:ext uri="{FF2B5EF4-FFF2-40B4-BE49-F238E27FC236}">
                <a16:creationId xmlns:a16="http://schemas.microsoft.com/office/drawing/2014/main" id="{2703110A-8D45-02EE-8F95-78035F3D1098}"/>
              </a:ext>
            </a:extLst>
          </p:cNvPr>
          <p:cNvSpPr/>
          <p:nvPr/>
        </p:nvSpPr>
        <p:spPr>
          <a:xfrm>
            <a:off x="7229343" y="1249009"/>
            <a:ext cx="525813" cy="54795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306" name="Прямоугольник 305">
            <a:extLst>
              <a:ext uri="{FF2B5EF4-FFF2-40B4-BE49-F238E27FC236}">
                <a16:creationId xmlns:a16="http://schemas.microsoft.com/office/drawing/2014/main" id="{2BE3E7D8-3ED9-585E-7B6A-89B635287231}"/>
              </a:ext>
            </a:extLst>
          </p:cNvPr>
          <p:cNvSpPr/>
          <p:nvPr/>
        </p:nvSpPr>
        <p:spPr>
          <a:xfrm>
            <a:off x="8378082" y="1249009"/>
            <a:ext cx="525813" cy="54795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316" name="Прямоугольник 315">
            <a:extLst>
              <a:ext uri="{FF2B5EF4-FFF2-40B4-BE49-F238E27FC236}">
                <a16:creationId xmlns:a16="http://schemas.microsoft.com/office/drawing/2014/main" id="{7F1BF980-D318-E2EF-0A67-D3B26C2E2FBC}"/>
              </a:ext>
            </a:extLst>
          </p:cNvPr>
          <p:cNvSpPr/>
          <p:nvPr/>
        </p:nvSpPr>
        <p:spPr>
          <a:xfrm>
            <a:off x="9526821" y="1249009"/>
            <a:ext cx="525813" cy="54795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pic>
        <p:nvPicPr>
          <p:cNvPr id="62" name="Graphic 87">
            <a:extLst>
              <a:ext uri="{FF2B5EF4-FFF2-40B4-BE49-F238E27FC236}">
                <a16:creationId xmlns:a16="http://schemas.microsoft.com/office/drawing/2014/main" id="{07944D2E-37DF-09C9-306B-2E2C588D96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641296" y="1347268"/>
            <a:ext cx="274719" cy="293034"/>
          </a:xfrm>
          <a:prstGeom prst="rect">
            <a:avLst/>
          </a:prstGeom>
        </p:spPr>
      </p:pic>
      <p:pic>
        <p:nvPicPr>
          <p:cNvPr id="68" name="Graphic 124">
            <a:extLst>
              <a:ext uri="{FF2B5EF4-FFF2-40B4-BE49-F238E27FC236}">
                <a16:creationId xmlns:a16="http://schemas.microsoft.com/office/drawing/2014/main" id="{705747EA-B39E-3E07-AD16-3BCBDD5E05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102894" y="1346781"/>
            <a:ext cx="183755" cy="294008"/>
          </a:xfrm>
          <a:prstGeom prst="rect">
            <a:avLst/>
          </a:prstGeom>
        </p:spPr>
      </p:pic>
      <p:pic>
        <p:nvPicPr>
          <p:cNvPr id="69" name="Graphic 5">
            <a:extLst>
              <a:ext uri="{FF2B5EF4-FFF2-40B4-BE49-F238E27FC236}">
                <a16:creationId xmlns:a16="http://schemas.microsoft.com/office/drawing/2014/main" id="{43071B3D-58A2-C779-C219-9267EE9E61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351592" y="1353128"/>
            <a:ext cx="281315" cy="281315"/>
          </a:xfrm>
          <a:prstGeom prst="rect">
            <a:avLst/>
          </a:prstGeom>
        </p:spPr>
      </p:pic>
      <p:pic>
        <p:nvPicPr>
          <p:cNvPr id="70" name="Graphic 128">
            <a:extLst>
              <a:ext uri="{FF2B5EF4-FFF2-40B4-BE49-F238E27FC236}">
                <a16:creationId xmlns:a16="http://schemas.microsoft.com/office/drawing/2014/main" id="{DB3549E0-293C-9337-F5F1-9ED024EA7A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928043" y="1381615"/>
            <a:ext cx="276111" cy="224340"/>
          </a:xfrm>
          <a:prstGeom prst="rect">
            <a:avLst/>
          </a:prstGeom>
        </p:spPr>
      </p:pic>
      <p:pic>
        <p:nvPicPr>
          <p:cNvPr id="71" name="Graphic 131">
            <a:extLst>
              <a:ext uri="{FF2B5EF4-FFF2-40B4-BE49-F238E27FC236}">
                <a16:creationId xmlns:a16="http://schemas.microsoft.com/office/drawing/2014/main" id="{43EF8676-D527-5593-F88F-D14322FBA38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502985" y="1346582"/>
            <a:ext cx="276007" cy="294407"/>
          </a:xfrm>
          <a:prstGeom prst="rect">
            <a:avLst/>
          </a:prstGeom>
        </p:spPr>
      </p:pic>
      <p:pic>
        <p:nvPicPr>
          <p:cNvPr id="72" name="Graphic 55">
            <a:extLst>
              <a:ext uri="{FF2B5EF4-FFF2-40B4-BE49-F238E27FC236}">
                <a16:creationId xmlns:a16="http://schemas.microsoft.com/office/drawing/2014/main" id="{A9D38568-D023-8699-B1F8-400E9C3454E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734476" y="1386552"/>
            <a:ext cx="343146" cy="214467"/>
          </a:xfrm>
          <a:prstGeom prst="rect">
            <a:avLst/>
          </a:prstGeom>
        </p:spPr>
      </p:pic>
      <p:pic>
        <p:nvPicPr>
          <p:cNvPr id="74" name="Graphic 136">
            <a:extLst>
              <a:ext uri="{FF2B5EF4-FFF2-40B4-BE49-F238E27FC236}">
                <a16:creationId xmlns:a16="http://schemas.microsoft.com/office/drawing/2014/main" id="{04E653AB-0A2F-A210-A86C-54B0D080B71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137336" y="1340391"/>
            <a:ext cx="153395" cy="306789"/>
          </a:xfrm>
          <a:prstGeom prst="rect">
            <a:avLst/>
          </a:prstGeom>
        </p:spPr>
      </p:pic>
      <p:pic>
        <p:nvPicPr>
          <p:cNvPr id="75" name="Graphic 47">
            <a:extLst>
              <a:ext uri="{FF2B5EF4-FFF2-40B4-BE49-F238E27FC236}">
                <a16:creationId xmlns:a16="http://schemas.microsoft.com/office/drawing/2014/main" id="{115288E3-22DF-F83F-4054-0FCD5C658EB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9643210" y="1347268"/>
            <a:ext cx="293034" cy="293034"/>
          </a:xfrm>
          <a:prstGeom prst="rect">
            <a:avLst/>
          </a:prstGeom>
        </p:spPr>
      </p:pic>
      <p:pic>
        <p:nvPicPr>
          <p:cNvPr id="76" name="Graphic 148">
            <a:extLst>
              <a:ext uri="{FF2B5EF4-FFF2-40B4-BE49-F238E27FC236}">
                <a16:creationId xmlns:a16="http://schemas.microsoft.com/office/drawing/2014/main" id="{EF91966B-F200-96E1-088D-32C853565B1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6205455" y="1378739"/>
            <a:ext cx="276111" cy="230092"/>
          </a:xfrm>
          <a:prstGeom prst="rect">
            <a:avLst/>
          </a:prstGeom>
        </p:spPr>
      </p:pic>
      <p:sp>
        <p:nvSpPr>
          <p:cNvPr id="50" name="TextBox 49">
            <a:extLst>
              <a:ext uri="{FF2B5EF4-FFF2-40B4-BE49-F238E27FC236}">
                <a16:creationId xmlns:a16="http://schemas.microsoft.com/office/drawing/2014/main" id="{B3EA9C13-EE88-0114-9E08-F50B7099474C}"/>
              </a:ext>
            </a:extLst>
          </p:cNvPr>
          <p:cNvSpPr txBox="1"/>
          <p:nvPr/>
        </p:nvSpPr>
        <p:spPr>
          <a:xfrm>
            <a:off x="689103" y="2662405"/>
            <a:ext cx="3846779" cy="415498"/>
          </a:xfrm>
          <a:prstGeom prst="rect">
            <a:avLst/>
          </a:prstGeom>
          <a:noFill/>
        </p:spPr>
        <p:txBody>
          <a:bodyPr wrap="square">
            <a:spAutoFit/>
          </a:bodyPr>
          <a:lstStyle/>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Продажа товара выведенного из оборота</a:t>
            </a:r>
          </a:p>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(код в статусе «выведен из оборота»)</a:t>
            </a:r>
          </a:p>
        </p:txBody>
      </p:sp>
      <p:sp>
        <p:nvSpPr>
          <p:cNvPr id="129" name="TextBox 128">
            <a:extLst>
              <a:ext uri="{FF2B5EF4-FFF2-40B4-BE49-F238E27FC236}">
                <a16:creationId xmlns:a16="http://schemas.microsoft.com/office/drawing/2014/main" id="{56A8603C-575E-454F-1DED-7D7754E339D8}"/>
              </a:ext>
            </a:extLst>
          </p:cNvPr>
          <p:cNvSpPr txBox="1"/>
          <p:nvPr/>
        </p:nvSpPr>
        <p:spPr>
          <a:xfrm>
            <a:off x="701491" y="3337241"/>
            <a:ext cx="3443964" cy="392415"/>
          </a:xfrm>
          <a:prstGeom prst="rect">
            <a:avLst/>
          </a:prstGeom>
          <a:noFill/>
        </p:spPr>
        <p:txBody>
          <a:bodyPr wrap="square">
            <a:spAutoFit/>
          </a:bodyPr>
          <a:lstStyle/>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Блокировка по решению ОГВ</a:t>
            </a:r>
            <a:endParaRPr lang="en-US" sz="105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a:p>
            <a:r>
              <a:rPr lang="ru-RU" sz="900" dirty="0">
                <a:solidFill>
                  <a:srgbClr val="63666A"/>
                </a:solidFill>
                <a:latin typeface="Segoe UI" panose="020B0502040204020203" pitchFamily="34" charset="0"/>
                <a:ea typeface="Segoe UI" panose="020B0502040204020203" pitchFamily="34" charset="0"/>
                <a:cs typeface="Segoe UI" panose="020B0502040204020203" pitchFamily="34" charset="0"/>
              </a:rPr>
              <a:t>(код заблокирован)</a:t>
            </a:r>
          </a:p>
        </p:txBody>
      </p:sp>
      <p:sp>
        <p:nvSpPr>
          <p:cNvPr id="158" name="TextBox 157">
            <a:extLst>
              <a:ext uri="{FF2B5EF4-FFF2-40B4-BE49-F238E27FC236}">
                <a16:creationId xmlns:a16="http://schemas.microsoft.com/office/drawing/2014/main" id="{9BA7A8DE-5E5E-2169-827C-684DCEF53510}"/>
              </a:ext>
            </a:extLst>
          </p:cNvPr>
          <p:cNvSpPr txBox="1"/>
          <p:nvPr/>
        </p:nvSpPr>
        <p:spPr>
          <a:xfrm>
            <a:off x="780959" y="1340785"/>
            <a:ext cx="3279600" cy="306000"/>
          </a:xfrm>
          <a:prstGeom prst="rect">
            <a:avLst/>
          </a:prstGeom>
          <a:noFill/>
        </p:spPr>
        <p:txBody>
          <a:bodyPr wrap="square" lIns="0">
            <a:spAutoFit/>
          </a:bodyPr>
          <a:lstStyle/>
          <a:p>
            <a:r>
              <a:rPr lang="ru-RU" sz="1400" b="1" dirty="0">
                <a:solidFill>
                  <a:srgbClr val="63666A"/>
                </a:solidFill>
                <a:latin typeface="Segoe UI" panose="020B0502040204020203" pitchFamily="34" charset="0"/>
                <a:ea typeface="Segoe UI" panose="020B0502040204020203" pitchFamily="34" charset="0"/>
                <a:cs typeface="Segoe UI" panose="020B0502040204020203" pitchFamily="34" charset="0"/>
              </a:rPr>
              <a:t>СЛУЧАЙ ЗАПРЕТА ПРОДАЖИ</a:t>
            </a:r>
          </a:p>
        </p:txBody>
      </p:sp>
      <p:cxnSp>
        <p:nvCxnSpPr>
          <p:cNvPr id="182" name="Прямая соединительная линия 181">
            <a:extLst>
              <a:ext uri="{FF2B5EF4-FFF2-40B4-BE49-F238E27FC236}">
                <a16:creationId xmlns:a16="http://schemas.microsoft.com/office/drawing/2014/main" id="{4536858A-F660-CFD3-18EE-80093EA00A15}"/>
              </a:ext>
            </a:extLst>
          </p:cNvPr>
          <p:cNvCxnSpPr>
            <a:cxnSpLocks/>
          </p:cNvCxnSpPr>
          <p:nvPr/>
        </p:nvCxnSpPr>
        <p:spPr>
          <a:xfrm flipH="1">
            <a:off x="780960" y="1803140"/>
            <a:ext cx="10895040" cy="0"/>
          </a:xfrm>
          <a:prstGeom prst="line">
            <a:avLst/>
          </a:prstGeom>
          <a:ln w="25400">
            <a:solidFill>
              <a:srgbClr val="63666A"/>
            </a:solidFill>
          </a:ln>
        </p:spPr>
        <p:style>
          <a:lnRef idx="1">
            <a:schemeClr val="accent3"/>
          </a:lnRef>
          <a:fillRef idx="0">
            <a:schemeClr val="accent3"/>
          </a:fillRef>
          <a:effectRef idx="0">
            <a:schemeClr val="accent3"/>
          </a:effectRef>
          <a:fontRef idx="minor">
            <a:schemeClr val="tx1"/>
          </a:fontRef>
        </p:style>
      </p:cxnSp>
      <p:pic>
        <p:nvPicPr>
          <p:cNvPr id="186" name="Рисунок 185">
            <a:extLst>
              <a:ext uri="{FF2B5EF4-FFF2-40B4-BE49-F238E27FC236}">
                <a16:creationId xmlns:a16="http://schemas.microsoft.com/office/drawing/2014/main" id="{54430E10-6C52-3E59-B2A0-A1E393CD79C5}"/>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5646892" y="2063555"/>
            <a:ext cx="263526" cy="263526"/>
          </a:xfrm>
          <a:prstGeom prst="rect">
            <a:avLst/>
          </a:prstGeom>
        </p:spPr>
      </p:pic>
      <p:pic>
        <p:nvPicPr>
          <p:cNvPr id="213" name="Рисунок 212">
            <a:extLst>
              <a:ext uri="{FF2B5EF4-FFF2-40B4-BE49-F238E27FC236}">
                <a16:creationId xmlns:a16="http://schemas.microsoft.com/office/drawing/2014/main" id="{4B651145-5083-E0BB-B9E4-0F20F51824DA}"/>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4410100" y="2063555"/>
            <a:ext cx="263526" cy="263526"/>
          </a:xfrm>
          <a:prstGeom prst="rect">
            <a:avLst/>
          </a:prstGeom>
        </p:spPr>
      </p:pic>
      <p:pic>
        <p:nvPicPr>
          <p:cNvPr id="214" name="Рисунок 213">
            <a:extLst>
              <a:ext uri="{FF2B5EF4-FFF2-40B4-BE49-F238E27FC236}">
                <a16:creationId xmlns:a16="http://schemas.microsoft.com/office/drawing/2014/main" id="{55C88965-4EDF-504E-5064-3D8F6DFBBD08}"/>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5063008" y="2063555"/>
            <a:ext cx="263526" cy="263526"/>
          </a:xfrm>
          <a:prstGeom prst="rect">
            <a:avLst/>
          </a:prstGeom>
        </p:spPr>
      </p:pic>
      <p:pic>
        <p:nvPicPr>
          <p:cNvPr id="221" name="Рисунок 220">
            <a:extLst>
              <a:ext uri="{FF2B5EF4-FFF2-40B4-BE49-F238E27FC236}">
                <a16:creationId xmlns:a16="http://schemas.microsoft.com/office/drawing/2014/main" id="{0D0734D7-CA45-B252-7D31-5825A1127C8B}"/>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6211747" y="2063555"/>
            <a:ext cx="263526" cy="263526"/>
          </a:xfrm>
          <a:prstGeom prst="rect">
            <a:avLst/>
          </a:prstGeom>
        </p:spPr>
      </p:pic>
      <p:pic>
        <p:nvPicPr>
          <p:cNvPr id="222" name="Рисунок 221">
            <a:extLst>
              <a:ext uri="{FF2B5EF4-FFF2-40B4-BE49-F238E27FC236}">
                <a16:creationId xmlns:a16="http://schemas.microsoft.com/office/drawing/2014/main" id="{0914EF6D-6DEC-BF62-1ACB-E859730D756F}"/>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6774286" y="2063555"/>
            <a:ext cx="263526" cy="263526"/>
          </a:xfrm>
          <a:prstGeom prst="rect">
            <a:avLst/>
          </a:prstGeom>
        </p:spPr>
      </p:pic>
      <p:pic>
        <p:nvPicPr>
          <p:cNvPr id="223" name="Рисунок 222">
            <a:extLst>
              <a:ext uri="{FF2B5EF4-FFF2-40B4-BE49-F238E27FC236}">
                <a16:creationId xmlns:a16="http://schemas.microsoft.com/office/drawing/2014/main" id="{BC669AC7-2E6B-CC2C-6BC1-2E3AD769AA56}"/>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7360486" y="2063555"/>
            <a:ext cx="263526" cy="263526"/>
          </a:xfrm>
          <a:prstGeom prst="rect">
            <a:avLst/>
          </a:prstGeom>
        </p:spPr>
      </p:pic>
      <p:pic>
        <p:nvPicPr>
          <p:cNvPr id="225" name="Рисунок 224">
            <a:extLst>
              <a:ext uri="{FF2B5EF4-FFF2-40B4-BE49-F238E27FC236}">
                <a16:creationId xmlns:a16="http://schemas.microsoft.com/office/drawing/2014/main" id="{AD727CA6-0707-E2D4-5D08-A4C2AEF40879}"/>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7934335" y="2063555"/>
            <a:ext cx="263526" cy="263526"/>
          </a:xfrm>
          <a:prstGeom prst="rect">
            <a:avLst/>
          </a:prstGeom>
        </p:spPr>
      </p:pic>
      <p:pic>
        <p:nvPicPr>
          <p:cNvPr id="226" name="Рисунок 225">
            <a:extLst>
              <a:ext uri="{FF2B5EF4-FFF2-40B4-BE49-F238E27FC236}">
                <a16:creationId xmlns:a16="http://schemas.microsoft.com/office/drawing/2014/main" id="{E34D916C-3290-3C86-5C72-98DB922B7683}"/>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8509225" y="2063555"/>
            <a:ext cx="263526" cy="263526"/>
          </a:xfrm>
          <a:prstGeom prst="rect">
            <a:avLst/>
          </a:prstGeom>
        </p:spPr>
      </p:pic>
      <p:pic>
        <p:nvPicPr>
          <p:cNvPr id="227" name="Рисунок 226">
            <a:extLst>
              <a:ext uri="{FF2B5EF4-FFF2-40B4-BE49-F238E27FC236}">
                <a16:creationId xmlns:a16="http://schemas.microsoft.com/office/drawing/2014/main" id="{D70CA55D-B410-3087-B84D-F89C2265E535}"/>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9082270" y="2063555"/>
            <a:ext cx="263526" cy="263526"/>
          </a:xfrm>
          <a:prstGeom prst="rect">
            <a:avLst/>
          </a:prstGeom>
        </p:spPr>
      </p:pic>
      <p:pic>
        <p:nvPicPr>
          <p:cNvPr id="228" name="Рисунок 227">
            <a:extLst>
              <a:ext uri="{FF2B5EF4-FFF2-40B4-BE49-F238E27FC236}">
                <a16:creationId xmlns:a16="http://schemas.microsoft.com/office/drawing/2014/main" id="{743EE223-148E-1795-503B-3BBE6FF0D4A6}"/>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9657964" y="2063555"/>
            <a:ext cx="263526" cy="263526"/>
          </a:xfrm>
          <a:prstGeom prst="rect">
            <a:avLst/>
          </a:prstGeom>
        </p:spPr>
      </p:pic>
      <p:pic>
        <p:nvPicPr>
          <p:cNvPr id="229" name="Рисунок 228">
            <a:extLst>
              <a:ext uri="{FF2B5EF4-FFF2-40B4-BE49-F238E27FC236}">
                <a16:creationId xmlns:a16="http://schemas.microsoft.com/office/drawing/2014/main" id="{1FFA551C-F7C7-3AF7-DC04-9D99BE684BCE}"/>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5646892" y="2738391"/>
            <a:ext cx="263526" cy="263526"/>
          </a:xfrm>
          <a:prstGeom prst="rect">
            <a:avLst/>
          </a:prstGeom>
        </p:spPr>
      </p:pic>
      <p:pic>
        <p:nvPicPr>
          <p:cNvPr id="230" name="Рисунок 229">
            <a:extLst>
              <a:ext uri="{FF2B5EF4-FFF2-40B4-BE49-F238E27FC236}">
                <a16:creationId xmlns:a16="http://schemas.microsoft.com/office/drawing/2014/main" id="{2E12E635-D090-D6F7-2FBF-557F933B246E}"/>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4410100" y="2738391"/>
            <a:ext cx="263526" cy="263526"/>
          </a:xfrm>
          <a:prstGeom prst="rect">
            <a:avLst/>
          </a:prstGeom>
        </p:spPr>
      </p:pic>
      <p:pic>
        <p:nvPicPr>
          <p:cNvPr id="231" name="Рисунок 230">
            <a:extLst>
              <a:ext uri="{FF2B5EF4-FFF2-40B4-BE49-F238E27FC236}">
                <a16:creationId xmlns:a16="http://schemas.microsoft.com/office/drawing/2014/main" id="{77035B31-78F4-41BB-4551-E9FCD1174CA0}"/>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5063008" y="2738391"/>
            <a:ext cx="263526" cy="263526"/>
          </a:xfrm>
          <a:prstGeom prst="rect">
            <a:avLst/>
          </a:prstGeom>
        </p:spPr>
      </p:pic>
      <p:pic>
        <p:nvPicPr>
          <p:cNvPr id="234" name="Рисунок 233">
            <a:extLst>
              <a:ext uri="{FF2B5EF4-FFF2-40B4-BE49-F238E27FC236}">
                <a16:creationId xmlns:a16="http://schemas.microsoft.com/office/drawing/2014/main" id="{91C88B1D-BCF5-13DD-9C95-DE9B62D4C398}"/>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6211747" y="2738391"/>
            <a:ext cx="263526" cy="263526"/>
          </a:xfrm>
          <a:prstGeom prst="rect">
            <a:avLst/>
          </a:prstGeom>
        </p:spPr>
      </p:pic>
      <p:pic>
        <p:nvPicPr>
          <p:cNvPr id="235" name="Рисунок 234">
            <a:extLst>
              <a:ext uri="{FF2B5EF4-FFF2-40B4-BE49-F238E27FC236}">
                <a16:creationId xmlns:a16="http://schemas.microsoft.com/office/drawing/2014/main" id="{74756994-40B8-69F3-6253-1CE684F03F43}"/>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6774286" y="2738391"/>
            <a:ext cx="263526" cy="263526"/>
          </a:xfrm>
          <a:prstGeom prst="rect">
            <a:avLst/>
          </a:prstGeom>
        </p:spPr>
      </p:pic>
      <p:pic>
        <p:nvPicPr>
          <p:cNvPr id="236" name="Рисунок 235">
            <a:extLst>
              <a:ext uri="{FF2B5EF4-FFF2-40B4-BE49-F238E27FC236}">
                <a16:creationId xmlns:a16="http://schemas.microsoft.com/office/drawing/2014/main" id="{CE91312E-6BB2-B610-9470-5EACC9CEA4EF}"/>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7360486" y="2738391"/>
            <a:ext cx="263526" cy="263526"/>
          </a:xfrm>
          <a:prstGeom prst="rect">
            <a:avLst/>
          </a:prstGeom>
        </p:spPr>
      </p:pic>
      <p:pic>
        <p:nvPicPr>
          <p:cNvPr id="238" name="Рисунок 237">
            <a:extLst>
              <a:ext uri="{FF2B5EF4-FFF2-40B4-BE49-F238E27FC236}">
                <a16:creationId xmlns:a16="http://schemas.microsoft.com/office/drawing/2014/main" id="{3AD5CA06-86FC-4731-962B-4CAD3FBEE933}"/>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7934335" y="2738391"/>
            <a:ext cx="263526" cy="263526"/>
          </a:xfrm>
          <a:prstGeom prst="rect">
            <a:avLst/>
          </a:prstGeom>
        </p:spPr>
      </p:pic>
      <p:pic>
        <p:nvPicPr>
          <p:cNvPr id="239" name="Рисунок 238">
            <a:extLst>
              <a:ext uri="{FF2B5EF4-FFF2-40B4-BE49-F238E27FC236}">
                <a16:creationId xmlns:a16="http://schemas.microsoft.com/office/drawing/2014/main" id="{E9941ABC-F585-FD88-1809-FB0FCD784402}"/>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8509225" y="2738391"/>
            <a:ext cx="263526" cy="263526"/>
          </a:xfrm>
          <a:prstGeom prst="rect">
            <a:avLst/>
          </a:prstGeom>
        </p:spPr>
      </p:pic>
      <p:pic>
        <p:nvPicPr>
          <p:cNvPr id="240" name="Рисунок 239">
            <a:extLst>
              <a:ext uri="{FF2B5EF4-FFF2-40B4-BE49-F238E27FC236}">
                <a16:creationId xmlns:a16="http://schemas.microsoft.com/office/drawing/2014/main" id="{B703C50E-8473-37E1-2EB6-587ACB7F25E2}"/>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9082270" y="2738391"/>
            <a:ext cx="263526" cy="263526"/>
          </a:xfrm>
          <a:prstGeom prst="rect">
            <a:avLst/>
          </a:prstGeom>
        </p:spPr>
      </p:pic>
      <p:pic>
        <p:nvPicPr>
          <p:cNvPr id="241" name="Рисунок 240">
            <a:extLst>
              <a:ext uri="{FF2B5EF4-FFF2-40B4-BE49-F238E27FC236}">
                <a16:creationId xmlns:a16="http://schemas.microsoft.com/office/drawing/2014/main" id="{D7D44B78-F4BB-9048-124D-87A691453A99}"/>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9657964" y="2738391"/>
            <a:ext cx="263526" cy="263526"/>
          </a:xfrm>
          <a:prstGeom prst="rect">
            <a:avLst/>
          </a:prstGeom>
        </p:spPr>
      </p:pic>
      <p:pic>
        <p:nvPicPr>
          <p:cNvPr id="242" name="Рисунок 241">
            <a:extLst>
              <a:ext uri="{FF2B5EF4-FFF2-40B4-BE49-F238E27FC236}">
                <a16:creationId xmlns:a16="http://schemas.microsoft.com/office/drawing/2014/main" id="{4BBB87DC-5511-D892-4981-17BF6F653349}"/>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5646892" y="3401685"/>
            <a:ext cx="263526" cy="263526"/>
          </a:xfrm>
          <a:prstGeom prst="rect">
            <a:avLst/>
          </a:prstGeom>
        </p:spPr>
      </p:pic>
      <p:pic>
        <p:nvPicPr>
          <p:cNvPr id="243" name="Рисунок 242">
            <a:extLst>
              <a:ext uri="{FF2B5EF4-FFF2-40B4-BE49-F238E27FC236}">
                <a16:creationId xmlns:a16="http://schemas.microsoft.com/office/drawing/2014/main" id="{8BBA1EAB-DD27-B13F-2213-CF9142D818C9}"/>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4410100" y="3401685"/>
            <a:ext cx="263526" cy="263526"/>
          </a:xfrm>
          <a:prstGeom prst="rect">
            <a:avLst/>
          </a:prstGeom>
        </p:spPr>
      </p:pic>
      <p:pic>
        <p:nvPicPr>
          <p:cNvPr id="244" name="Рисунок 243">
            <a:extLst>
              <a:ext uri="{FF2B5EF4-FFF2-40B4-BE49-F238E27FC236}">
                <a16:creationId xmlns:a16="http://schemas.microsoft.com/office/drawing/2014/main" id="{FA2BC926-221E-B5A2-EF40-1D8F6F4352BC}"/>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5063008" y="3401685"/>
            <a:ext cx="263526" cy="263526"/>
          </a:xfrm>
          <a:prstGeom prst="rect">
            <a:avLst/>
          </a:prstGeom>
        </p:spPr>
      </p:pic>
      <p:pic>
        <p:nvPicPr>
          <p:cNvPr id="247" name="Рисунок 246">
            <a:extLst>
              <a:ext uri="{FF2B5EF4-FFF2-40B4-BE49-F238E27FC236}">
                <a16:creationId xmlns:a16="http://schemas.microsoft.com/office/drawing/2014/main" id="{B6B16668-706F-E93A-F06A-1147F633BB19}"/>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6211747" y="3401685"/>
            <a:ext cx="263526" cy="263526"/>
          </a:xfrm>
          <a:prstGeom prst="rect">
            <a:avLst/>
          </a:prstGeom>
        </p:spPr>
      </p:pic>
      <p:pic>
        <p:nvPicPr>
          <p:cNvPr id="248" name="Рисунок 247">
            <a:extLst>
              <a:ext uri="{FF2B5EF4-FFF2-40B4-BE49-F238E27FC236}">
                <a16:creationId xmlns:a16="http://schemas.microsoft.com/office/drawing/2014/main" id="{091735C8-D139-EC35-39FE-44ACBD2BE56D}"/>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6774286" y="3401685"/>
            <a:ext cx="263526" cy="263526"/>
          </a:xfrm>
          <a:prstGeom prst="rect">
            <a:avLst/>
          </a:prstGeom>
        </p:spPr>
      </p:pic>
      <p:pic>
        <p:nvPicPr>
          <p:cNvPr id="249" name="Рисунок 248">
            <a:extLst>
              <a:ext uri="{FF2B5EF4-FFF2-40B4-BE49-F238E27FC236}">
                <a16:creationId xmlns:a16="http://schemas.microsoft.com/office/drawing/2014/main" id="{F512D47A-68EE-D9BE-0B9D-FC4CA25EA035}"/>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7360486" y="3401685"/>
            <a:ext cx="263526" cy="263526"/>
          </a:xfrm>
          <a:prstGeom prst="rect">
            <a:avLst/>
          </a:prstGeom>
        </p:spPr>
      </p:pic>
      <p:pic>
        <p:nvPicPr>
          <p:cNvPr id="251" name="Рисунок 250">
            <a:extLst>
              <a:ext uri="{FF2B5EF4-FFF2-40B4-BE49-F238E27FC236}">
                <a16:creationId xmlns:a16="http://schemas.microsoft.com/office/drawing/2014/main" id="{89993E45-7FD1-E7BA-E781-2DCA5CA87C56}"/>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7934335" y="3401685"/>
            <a:ext cx="263526" cy="263526"/>
          </a:xfrm>
          <a:prstGeom prst="rect">
            <a:avLst/>
          </a:prstGeom>
        </p:spPr>
      </p:pic>
      <p:pic>
        <p:nvPicPr>
          <p:cNvPr id="252" name="Рисунок 251">
            <a:extLst>
              <a:ext uri="{FF2B5EF4-FFF2-40B4-BE49-F238E27FC236}">
                <a16:creationId xmlns:a16="http://schemas.microsoft.com/office/drawing/2014/main" id="{CB9B6268-56D6-988E-455D-C2A62D39939F}"/>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8509225" y="3401685"/>
            <a:ext cx="263526" cy="263526"/>
          </a:xfrm>
          <a:prstGeom prst="rect">
            <a:avLst/>
          </a:prstGeom>
        </p:spPr>
      </p:pic>
      <p:pic>
        <p:nvPicPr>
          <p:cNvPr id="253" name="Рисунок 252">
            <a:extLst>
              <a:ext uri="{FF2B5EF4-FFF2-40B4-BE49-F238E27FC236}">
                <a16:creationId xmlns:a16="http://schemas.microsoft.com/office/drawing/2014/main" id="{1543696C-B77B-D933-28D1-57C93DBAF0A3}"/>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9082270" y="3401685"/>
            <a:ext cx="263526" cy="263526"/>
          </a:xfrm>
          <a:prstGeom prst="rect">
            <a:avLst/>
          </a:prstGeom>
        </p:spPr>
      </p:pic>
      <p:pic>
        <p:nvPicPr>
          <p:cNvPr id="254" name="Рисунок 253">
            <a:extLst>
              <a:ext uri="{FF2B5EF4-FFF2-40B4-BE49-F238E27FC236}">
                <a16:creationId xmlns:a16="http://schemas.microsoft.com/office/drawing/2014/main" id="{D4F1950F-4241-6AD9-118A-94F6EA75853E}"/>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9657964" y="3401685"/>
            <a:ext cx="263526" cy="263526"/>
          </a:xfrm>
          <a:prstGeom prst="rect">
            <a:avLst/>
          </a:prstGeom>
        </p:spPr>
      </p:pic>
      <p:pic>
        <p:nvPicPr>
          <p:cNvPr id="175" name="Graphic 102">
            <a:extLst>
              <a:ext uri="{FF2B5EF4-FFF2-40B4-BE49-F238E27FC236}">
                <a16:creationId xmlns:a16="http://schemas.microsoft.com/office/drawing/2014/main" id="{8EE3CC35-EF8D-4A90-9E19-4384C81AF72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10235395" y="1348855"/>
            <a:ext cx="271744" cy="289861"/>
          </a:xfrm>
          <a:prstGeom prst="rect">
            <a:avLst/>
          </a:prstGeom>
        </p:spPr>
      </p:pic>
      <p:pic>
        <p:nvPicPr>
          <p:cNvPr id="179" name="Рисунок 178">
            <a:extLst>
              <a:ext uri="{FF2B5EF4-FFF2-40B4-BE49-F238E27FC236}">
                <a16:creationId xmlns:a16="http://schemas.microsoft.com/office/drawing/2014/main" id="{FFC83D28-3A68-4966-B5A1-40FE5FE40E28}"/>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0239504" y="2063555"/>
            <a:ext cx="263526" cy="263526"/>
          </a:xfrm>
          <a:prstGeom prst="rect">
            <a:avLst/>
          </a:prstGeom>
        </p:spPr>
      </p:pic>
      <p:pic>
        <p:nvPicPr>
          <p:cNvPr id="180" name="Рисунок 179">
            <a:extLst>
              <a:ext uri="{FF2B5EF4-FFF2-40B4-BE49-F238E27FC236}">
                <a16:creationId xmlns:a16="http://schemas.microsoft.com/office/drawing/2014/main" id="{73196EDC-68CA-44A9-A8BD-803C7B912468}"/>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0239504" y="2738391"/>
            <a:ext cx="263526" cy="263526"/>
          </a:xfrm>
          <a:prstGeom prst="rect">
            <a:avLst/>
          </a:prstGeom>
        </p:spPr>
      </p:pic>
      <p:pic>
        <p:nvPicPr>
          <p:cNvPr id="181" name="Рисунок 180">
            <a:extLst>
              <a:ext uri="{FF2B5EF4-FFF2-40B4-BE49-F238E27FC236}">
                <a16:creationId xmlns:a16="http://schemas.microsoft.com/office/drawing/2014/main" id="{4A0B07EA-C0A2-47C4-9793-110E72D5DFD7}"/>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0239504" y="3401685"/>
            <a:ext cx="263526" cy="263526"/>
          </a:xfrm>
          <a:prstGeom prst="rect">
            <a:avLst/>
          </a:prstGeom>
        </p:spPr>
      </p:pic>
      <p:pic>
        <p:nvPicPr>
          <p:cNvPr id="183" name="Graphic 102">
            <a:extLst>
              <a:ext uri="{FF2B5EF4-FFF2-40B4-BE49-F238E27FC236}">
                <a16:creationId xmlns:a16="http://schemas.microsoft.com/office/drawing/2014/main" id="{E3B85E99-08DB-440C-84A2-B7AF8D5CBFEA}"/>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a:xfrm>
            <a:off x="4432894" y="1335284"/>
            <a:ext cx="217938" cy="317002"/>
          </a:xfrm>
          <a:prstGeom prst="rect">
            <a:avLst/>
          </a:prstGeom>
        </p:spPr>
      </p:pic>
      <p:pic>
        <p:nvPicPr>
          <p:cNvPr id="185" name="Graphic 124">
            <a:extLst>
              <a:ext uri="{FF2B5EF4-FFF2-40B4-BE49-F238E27FC236}">
                <a16:creationId xmlns:a16="http://schemas.microsoft.com/office/drawing/2014/main" id="{7E93DDBD-F523-4EDC-B5E1-EB40601F05C7}"/>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10762603" y="1323324"/>
            <a:ext cx="340922" cy="340922"/>
          </a:xfrm>
          <a:prstGeom prst="rect">
            <a:avLst/>
          </a:prstGeom>
        </p:spPr>
      </p:pic>
      <p:pic>
        <p:nvPicPr>
          <p:cNvPr id="192" name="Рисунок 191">
            <a:extLst>
              <a:ext uri="{FF2B5EF4-FFF2-40B4-BE49-F238E27FC236}">
                <a16:creationId xmlns:a16="http://schemas.microsoft.com/office/drawing/2014/main" id="{1438797F-0CB1-4F26-9516-55C58643B849}"/>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0801301" y="2063555"/>
            <a:ext cx="263526" cy="263526"/>
          </a:xfrm>
          <a:prstGeom prst="rect">
            <a:avLst/>
          </a:prstGeom>
        </p:spPr>
      </p:pic>
      <p:pic>
        <p:nvPicPr>
          <p:cNvPr id="193" name="Рисунок 192">
            <a:extLst>
              <a:ext uri="{FF2B5EF4-FFF2-40B4-BE49-F238E27FC236}">
                <a16:creationId xmlns:a16="http://schemas.microsoft.com/office/drawing/2014/main" id="{EDABFDC2-6E07-41BB-BC09-B250CEA4479A}"/>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0801301" y="2738391"/>
            <a:ext cx="263526" cy="263526"/>
          </a:xfrm>
          <a:prstGeom prst="rect">
            <a:avLst/>
          </a:prstGeom>
        </p:spPr>
      </p:pic>
      <p:pic>
        <p:nvPicPr>
          <p:cNvPr id="194" name="Рисунок 193">
            <a:extLst>
              <a:ext uri="{FF2B5EF4-FFF2-40B4-BE49-F238E27FC236}">
                <a16:creationId xmlns:a16="http://schemas.microsoft.com/office/drawing/2014/main" id="{A8120347-4462-4724-85C3-B799C803298D}"/>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0801301" y="3401685"/>
            <a:ext cx="263526" cy="263526"/>
          </a:xfrm>
          <a:prstGeom prst="rect">
            <a:avLst/>
          </a:prstGeom>
        </p:spPr>
      </p:pic>
      <p:sp>
        <p:nvSpPr>
          <p:cNvPr id="188" name="Скругленный прямоугольник 8">
            <a:extLst>
              <a:ext uri="{FF2B5EF4-FFF2-40B4-BE49-F238E27FC236}">
                <a16:creationId xmlns:a16="http://schemas.microsoft.com/office/drawing/2014/main" id="{2280D50C-FF89-4B96-B38A-546721BB3FC1}"/>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ea typeface="Segoe UI" panose="020B0502040204020203" pitchFamily="34" charset="0"/>
                <a:cs typeface="Segoe UI" panose="020B0502040204020203" pitchFamily="34" charset="0"/>
              </a:rPr>
              <a:t>Товарные группы и случаи запрета</a:t>
            </a:r>
            <a:endParaRPr lang="en-US" sz="2400" b="1"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E12A4D31-982D-F9E7-10CB-2E8BC15238A7}"/>
              </a:ext>
            </a:extLst>
          </p:cNvPr>
          <p:cNvSpPr txBox="1"/>
          <p:nvPr/>
        </p:nvSpPr>
        <p:spPr>
          <a:xfrm>
            <a:off x="689103" y="1987569"/>
            <a:ext cx="3846779" cy="415498"/>
          </a:xfrm>
          <a:prstGeom prst="rect">
            <a:avLst/>
          </a:prstGeom>
          <a:noFill/>
        </p:spPr>
        <p:txBody>
          <a:bodyPr wrap="square">
            <a:spAutoFit/>
          </a:bodyPr>
          <a:lstStyle/>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Отсутствие сведений о коде или нанесении</a:t>
            </a:r>
          </a:p>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(код в статусе «эмитирован» или неизвестен ГИС МТ)</a:t>
            </a:r>
          </a:p>
        </p:txBody>
      </p:sp>
      <p:pic>
        <p:nvPicPr>
          <p:cNvPr id="15" name="Рисунок 22">
            <a:extLst>
              <a:ext uri="{FF2B5EF4-FFF2-40B4-BE49-F238E27FC236}">
                <a16:creationId xmlns:a16="http://schemas.microsoft.com/office/drawing/2014/main" id="{3C8B1725-B2A4-6913-9FC8-6E4683162635}"/>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9657964" y="4152507"/>
            <a:ext cx="263526" cy="263526"/>
          </a:xfrm>
          <a:prstGeom prst="rect">
            <a:avLst/>
          </a:prstGeom>
        </p:spPr>
      </p:pic>
      <p:sp>
        <p:nvSpPr>
          <p:cNvPr id="20" name="TextBox 19">
            <a:extLst>
              <a:ext uri="{FF2B5EF4-FFF2-40B4-BE49-F238E27FC236}">
                <a16:creationId xmlns:a16="http://schemas.microsoft.com/office/drawing/2014/main" id="{A0394B2B-F4D5-B654-EED7-CA56DEE8D1A8}"/>
              </a:ext>
            </a:extLst>
          </p:cNvPr>
          <p:cNvSpPr txBox="1"/>
          <p:nvPr/>
        </p:nvSpPr>
        <p:spPr>
          <a:xfrm>
            <a:off x="697379" y="4053438"/>
            <a:ext cx="3531520" cy="461665"/>
          </a:xfrm>
          <a:prstGeom prst="rect">
            <a:avLst/>
          </a:prstGeom>
          <a:noFill/>
        </p:spPr>
        <p:txBody>
          <a:bodyPr wrap="square">
            <a:spAutoFit/>
          </a:bodyPr>
          <a:lstStyle/>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Отсутствие сведений о вводе в оборот</a:t>
            </a:r>
          </a:p>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(код в статусе отличном от «в обороте»)</a:t>
            </a:r>
          </a:p>
          <a:p>
            <a:endParaRPr lang="ru-RU" sz="300" dirty="0">
              <a:solidFill>
                <a:srgbClr val="63666A"/>
              </a:solidFill>
              <a:latin typeface="Segoe UI" panose="020B0502040204020203" pitchFamily="34" charset="0"/>
              <a:ea typeface="Segoe UI" panose="020B0502040204020203" pitchFamily="34" charset="0"/>
              <a:cs typeface="Segoe UI" panose="020B0502040204020203" pitchFamily="34" charset="0"/>
            </a:endParaRPr>
          </a:p>
        </p:txBody>
      </p:sp>
      <p:pic>
        <p:nvPicPr>
          <p:cNvPr id="52" name="Рисунок 2">
            <a:extLst>
              <a:ext uri="{FF2B5EF4-FFF2-40B4-BE49-F238E27FC236}">
                <a16:creationId xmlns:a16="http://schemas.microsoft.com/office/drawing/2014/main" id="{746CFFEF-5F3C-9EC7-D8E2-0BE0023B5CF8}"/>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5063008" y="4152507"/>
            <a:ext cx="263526" cy="263526"/>
          </a:xfrm>
          <a:prstGeom prst="rect">
            <a:avLst/>
          </a:prstGeom>
        </p:spPr>
      </p:pic>
      <p:pic>
        <p:nvPicPr>
          <p:cNvPr id="53" name="Рисунок 5">
            <a:extLst>
              <a:ext uri="{FF2B5EF4-FFF2-40B4-BE49-F238E27FC236}">
                <a16:creationId xmlns:a16="http://schemas.microsoft.com/office/drawing/2014/main" id="{B85740B4-97CB-257E-F36A-0E0D103E60D9}"/>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5646892" y="4152507"/>
            <a:ext cx="263526" cy="263526"/>
          </a:xfrm>
          <a:prstGeom prst="rect">
            <a:avLst/>
          </a:prstGeom>
        </p:spPr>
      </p:pic>
      <p:pic>
        <p:nvPicPr>
          <p:cNvPr id="54" name="Рисунок 29">
            <a:extLst>
              <a:ext uri="{FF2B5EF4-FFF2-40B4-BE49-F238E27FC236}">
                <a16:creationId xmlns:a16="http://schemas.microsoft.com/office/drawing/2014/main" id="{AF304ACE-D63D-07D7-A848-0108BA90739B}"/>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4410100" y="4152507"/>
            <a:ext cx="263526" cy="263526"/>
          </a:xfrm>
          <a:prstGeom prst="rect">
            <a:avLst/>
          </a:prstGeom>
        </p:spPr>
      </p:pic>
      <p:pic>
        <p:nvPicPr>
          <p:cNvPr id="55" name="Рисунок 30">
            <a:extLst>
              <a:ext uri="{FF2B5EF4-FFF2-40B4-BE49-F238E27FC236}">
                <a16:creationId xmlns:a16="http://schemas.microsoft.com/office/drawing/2014/main" id="{1F3121B4-B49A-242F-9F5E-F71DE0B59247}"/>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6211747" y="4152507"/>
            <a:ext cx="263526" cy="263526"/>
          </a:xfrm>
          <a:prstGeom prst="rect">
            <a:avLst/>
          </a:prstGeom>
        </p:spPr>
      </p:pic>
      <p:pic>
        <p:nvPicPr>
          <p:cNvPr id="56" name="Рисунок 32">
            <a:extLst>
              <a:ext uri="{FF2B5EF4-FFF2-40B4-BE49-F238E27FC236}">
                <a16:creationId xmlns:a16="http://schemas.microsoft.com/office/drawing/2014/main" id="{ACF6D854-1100-BA4F-E07D-08CB9F8DF239}"/>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6774286" y="4152507"/>
            <a:ext cx="263526" cy="263526"/>
          </a:xfrm>
          <a:prstGeom prst="rect">
            <a:avLst/>
          </a:prstGeom>
        </p:spPr>
      </p:pic>
      <p:pic>
        <p:nvPicPr>
          <p:cNvPr id="57" name="Рисунок 33">
            <a:extLst>
              <a:ext uri="{FF2B5EF4-FFF2-40B4-BE49-F238E27FC236}">
                <a16:creationId xmlns:a16="http://schemas.microsoft.com/office/drawing/2014/main" id="{90C7A846-406B-3DD6-7C4E-9D42A40857A9}"/>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7360486" y="4152507"/>
            <a:ext cx="263526" cy="263526"/>
          </a:xfrm>
          <a:prstGeom prst="rect">
            <a:avLst/>
          </a:prstGeom>
        </p:spPr>
      </p:pic>
      <p:pic>
        <p:nvPicPr>
          <p:cNvPr id="58" name="Рисунок 43">
            <a:extLst>
              <a:ext uri="{FF2B5EF4-FFF2-40B4-BE49-F238E27FC236}">
                <a16:creationId xmlns:a16="http://schemas.microsoft.com/office/drawing/2014/main" id="{47A2F321-1C56-2153-F976-A1622FA13588}"/>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7934335" y="4152507"/>
            <a:ext cx="263526" cy="263526"/>
          </a:xfrm>
          <a:prstGeom prst="rect">
            <a:avLst/>
          </a:prstGeom>
        </p:spPr>
      </p:pic>
      <p:pic>
        <p:nvPicPr>
          <p:cNvPr id="59" name="Рисунок 45">
            <a:extLst>
              <a:ext uri="{FF2B5EF4-FFF2-40B4-BE49-F238E27FC236}">
                <a16:creationId xmlns:a16="http://schemas.microsoft.com/office/drawing/2014/main" id="{179D2903-713D-5D43-2329-497556DDB038}"/>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8509225" y="4152507"/>
            <a:ext cx="263526" cy="263526"/>
          </a:xfrm>
          <a:prstGeom prst="rect">
            <a:avLst/>
          </a:prstGeom>
        </p:spPr>
      </p:pic>
      <p:pic>
        <p:nvPicPr>
          <p:cNvPr id="60" name="Рисунок 48">
            <a:extLst>
              <a:ext uri="{FF2B5EF4-FFF2-40B4-BE49-F238E27FC236}">
                <a16:creationId xmlns:a16="http://schemas.microsoft.com/office/drawing/2014/main" id="{6FAD3724-7687-EEC7-7E6B-82C078D1D2CA}"/>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9082270" y="4152507"/>
            <a:ext cx="263526" cy="263526"/>
          </a:xfrm>
          <a:prstGeom prst="rect">
            <a:avLst/>
          </a:prstGeom>
        </p:spPr>
      </p:pic>
      <p:pic>
        <p:nvPicPr>
          <p:cNvPr id="77" name="Рисунок 175">
            <a:extLst>
              <a:ext uri="{FF2B5EF4-FFF2-40B4-BE49-F238E27FC236}">
                <a16:creationId xmlns:a16="http://schemas.microsoft.com/office/drawing/2014/main" id="{F82CB114-69AF-D38A-3C6E-8BE2A2F751FA}"/>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10239504" y="4152507"/>
            <a:ext cx="263526" cy="263526"/>
          </a:xfrm>
          <a:prstGeom prst="rect">
            <a:avLst/>
          </a:prstGeom>
        </p:spPr>
      </p:pic>
      <p:pic>
        <p:nvPicPr>
          <p:cNvPr id="81" name="Рисунок 194">
            <a:extLst>
              <a:ext uri="{FF2B5EF4-FFF2-40B4-BE49-F238E27FC236}">
                <a16:creationId xmlns:a16="http://schemas.microsoft.com/office/drawing/2014/main" id="{3474246E-7E39-B421-9CFE-24268C628384}"/>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0801301" y="4152507"/>
            <a:ext cx="263526" cy="263526"/>
          </a:xfrm>
          <a:prstGeom prst="rect">
            <a:avLst/>
          </a:prstGeom>
        </p:spPr>
      </p:pic>
      <p:sp>
        <p:nvSpPr>
          <p:cNvPr id="86" name="TextBox 85">
            <a:extLst>
              <a:ext uri="{FF2B5EF4-FFF2-40B4-BE49-F238E27FC236}">
                <a16:creationId xmlns:a16="http://schemas.microsoft.com/office/drawing/2014/main" id="{69BD4D99-EBCB-3386-51FF-0DF2B41B2BB2}"/>
              </a:ext>
            </a:extLst>
          </p:cNvPr>
          <p:cNvSpPr txBox="1"/>
          <p:nvPr/>
        </p:nvSpPr>
        <p:spPr>
          <a:xfrm>
            <a:off x="689103" y="4739815"/>
            <a:ext cx="3578342" cy="415498"/>
          </a:xfrm>
          <a:prstGeom prst="rect">
            <a:avLst/>
          </a:prstGeom>
          <a:noFill/>
        </p:spPr>
        <p:txBody>
          <a:bodyPr wrap="square">
            <a:spAutoFit/>
          </a:bodyPr>
          <a:lstStyle/>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Контроль срока годности</a:t>
            </a:r>
          </a:p>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(истечение максимального срока годности продукции)</a:t>
            </a:r>
          </a:p>
        </p:txBody>
      </p:sp>
      <p:pic>
        <p:nvPicPr>
          <p:cNvPr id="97" name="Рисунок 153">
            <a:extLst>
              <a:ext uri="{FF2B5EF4-FFF2-40B4-BE49-F238E27FC236}">
                <a16:creationId xmlns:a16="http://schemas.microsoft.com/office/drawing/2014/main" id="{26273AFC-4DCE-FE89-451E-0CCBF435C758}"/>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5646892" y="4815801"/>
            <a:ext cx="263526" cy="263526"/>
          </a:xfrm>
          <a:prstGeom prst="rect">
            <a:avLst/>
          </a:prstGeom>
        </p:spPr>
      </p:pic>
      <p:pic>
        <p:nvPicPr>
          <p:cNvPr id="99" name="Рисунок 154">
            <a:extLst>
              <a:ext uri="{FF2B5EF4-FFF2-40B4-BE49-F238E27FC236}">
                <a16:creationId xmlns:a16="http://schemas.microsoft.com/office/drawing/2014/main" id="{CAE0BBE5-C372-4425-1E1A-70F26E9A624E}"/>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9082270" y="4815801"/>
            <a:ext cx="263526" cy="263526"/>
          </a:xfrm>
          <a:prstGeom prst="rect">
            <a:avLst/>
          </a:prstGeom>
        </p:spPr>
      </p:pic>
      <p:pic>
        <p:nvPicPr>
          <p:cNvPr id="100" name="Рисунок 155">
            <a:extLst>
              <a:ext uri="{FF2B5EF4-FFF2-40B4-BE49-F238E27FC236}">
                <a16:creationId xmlns:a16="http://schemas.microsoft.com/office/drawing/2014/main" id="{BA344469-8EC3-DB09-A631-D844332E5BB6}"/>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9657964" y="4815801"/>
            <a:ext cx="263526" cy="263526"/>
          </a:xfrm>
          <a:prstGeom prst="rect">
            <a:avLst/>
          </a:prstGeom>
        </p:spPr>
      </p:pic>
      <p:pic>
        <p:nvPicPr>
          <p:cNvPr id="115" name="Рисунок 177">
            <a:extLst>
              <a:ext uri="{FF2B5EF4-FFF2-40B4-BE49-F238E27FC236}">
                <a16:creationId xmlns:a16="http://schemas.microsoft.com/office/drawing/2014/main" id="{B613BCC3-435F-6525-285E-91CEB9814B7D}"/>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10239504" y="4815801"/>
            <a:ext cx="263526" cy="263526"/>
          </a:xfrm>
          <a:prstGeom prst="rect">
            <a:avLst/>
          </a:prstGeom>
        </p:spPr>
      </p:pic>
      <p:pic>
        <p:nvPicPr>
          <p:cNvPr id="117" name="Рисунок 195">
            <a:extLst>
              <a:ext uri="{FF2B5EF4-FFF2-40B4-BE49-F238E27FC236}">
                <a16:creationId xmlns:a16="http://schemas.microsoft.com/office/drawing/2014/main" id="{190511F5-B9E6-E099-3BB0-EBEC586A4ADB}"/>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0801301" y="4815801"/>
            <a:ext cx="263526" cy="263526"/>
          </a:xfrm>
          <a:prstGeom prst="rect">
            <a:avLst/>
          </a:prstGeom>
        </p:spPr>
      </p:pic>
      <p:pic>
        <p:nvPicPr>
          <p:cNvPr id="118" name="Рисунок 183">
            <a:extLst>
              <a:ext uri="{FF2B5EF4-FFF2-40B4-BE49-F238E27FC236}">
                <a16:creationId xmlns:a16="http://schemas.microsoft.com/office/drawing/2014/main" id="{99118E55-182F-836D-B809-505FF6625D22}"/>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4410100" y="4815801"/>
            <a:ext cx="263526" cy="263526"/>
          </a:xfrm>
          <a:prstGeom prst="rect">
            <a:avLst/>
          </a:prstGeom>
        </p:spPr>
      </p:pic>
      <p:pic>
        <p:nvPicPr>
          <p:cNvPr id="119" name="Рисунок 44">
            <a:extLst>
              <a:ext uri="{FF2B5EF4-FFF2-40B4-BE49-F238E27FC236}">
                <a16:creationId xmlns:a16="http://schemas.microsoft.com/office/drawing/2014/main" id="{8A875057-95C0-2CFD-94CD-DDB3540F1E58}"/>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5646892" y="5482790"/>
            <a:ext cx="263526" cy="263526"/>
          </a:xfrm>
          <a:prstGeom prst="rect">
            <a:avLst/>
          </a:prstGeom>
        </p:spPr>
      </p:pic>
      <p:pic>
        <p:nvPicPr>
          <p:cNvPr id="120" name="Рисунок 11">
            <a:extLst>
              <a:ext uri="{FF2B5EF4-FFF2-40B4-BE49-F238E27FC236}">
                <a16:creationId xmlns:a16="http://schemas.microsoft.com/office/drawing/2014/main" id="{FBC44E14-0E4C-58F1-1227-E11812F44DCF}"/>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4410100" y="5482790"/>
            <a:ext cx="263526" cy="263526"/>
          </a:xfrm>
          <a:prstGeom prst="rect">
            <a:avLst/>
          </a:prstGeom>
        </p:spPr>
      </p:pic>
      <p:pic>
        <p:nvPicPr>
          <p:cNvPr id="121" name="Рисунок 13">
            <a:extLst>
              <a:ext uri="{FF2B5EF4-FFF2-40B4-BE49-F238E27FC236}">
                <a16:creationId xmlns:a16="http://schemas.microsoft.com/office/drawing/2014/main" id="{9DD22A2B-6447-FCBD-B219-B85C6880C910}"/>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5063008" y="5482790"/>
            <a:ext cx="263526" cy="263526"/>
          </a:xfrm>
          <a:prstGeom prst="rect">
            <a:avLst/>
          </a:prstGeom>
        </p:spPr>
      </p:pic>
      <p:pic>
        <p:nvPicPr>
          <p:cNvPr id="122" name="Рисунок 18">
            <a:extLst>
              <a:ext uri="{FF2B5EF4-FFF2-40B4-BE49-F238E27FC236}">
                <a16:creationId xmlns:a16="http://schemas.microsoft.com/office/drawing/2014/main" id="{1104FA8D-B6BC-7C82-C84F-90A4D470CD0B}"/>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6211747" y="5482790"/>
            <a:ext cx="263526" cy="263526"/>
          </a:xfrm>
          <a:prstGeom prst="rect">
            <a:avLst/>
          </a:prstGeom>
        </p:spPr>
      </p:pic>
      <p:pic>
        <p:nvPicPr>
          <p:cNvPr id="123" name="Рисунок 21">
            <a:extLst>
              <a:ext uri="{FF2B5EF4-FFF2-40B4-BE49-F238E27FC236}">
                <a16:creationId xmlns:a16="http://schemas.microsoft.com/office/drawing/2014/main" id="{35B04AD3-66C0-5167-9E39-A8E53F9E3D42}"/>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6774286" y="5482790"/>
            <a:ext cx="263526" cy="263526"/>
          </a:xfrm>
          <a:prstGeom prst="rect">
            <a:avLst/>
          </a:prstGeom>
        </p:spPr>
      </p:pic>
      <p:pic>
        <p:nvPicPr>
          <p:cNvPr id="124" name="Рисунок 31">
            <a:extLst>
              <a:ext uri="{FF2B5EF4-FFF2-40B4-BE49-F238E27FC236}">
                <a16:creationId xmlns:a16="http://schemas.microsoft.com/office/drawing/2014/main" id="{23D9972E-0211-8E4C-880A-EDB473785E2B}"/>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7360486" y="5482790"/>
            <a:ext cx="263526" cy="263526"/>
          </a:xfrm>
          <a:prstGeom prst="rect">
            <a:avLst/>
          </a:prstGeom>
        </p:spPr>
      </p:pic>
      <p:pic>
        <p:nvPicPr>
          <p:cNvPr id="125" name="Рисунок 35">
            <a:extLst>
              <a:ext uri="{FF2B5EF4-FFF2-40B4-BE49-F238E27FC236}">
                <a16:creationId xmlns:a16="http://schemas.microsoft.com/office/drawing/2014/main" id="{37315294-D3BB-19F9-E47F-BE950A972C73}"/>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7934335" y="5482790"/>
            <a:ext cx="263526" cy="263526"/>
          </a:xfrm>
          <a:prstGeom prst="rect">
            <a:avLst/>
          </a:prstGeom>
        </p:spPr>
      </p:pic>
      <p:pic>
        <p:nvPicPr>
          <p:cNvPr id="126" name="Рисунок 36">
            <a:extLst>
              <a:ext uri="{FF2B5EF4-FFF2-40B4-BE49-F238E27FC236}">
                <a16:creationId xmlns:a16="http://schemas.microsoft.com/office/drawing/2014/main" id="{9C8046CB-57DF-8805-ACAC-33557C8829CB}"/>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8509225" y="5482790"/>
            <a:ext cx="263526" cy="263526"/>
          </a:xfrm>
          <a:prstGeom prst="rect">
            <a:avLst/>
          </a:prstGeom>
        </p:spPr>
      </p:pic>
      <p:pic>
        <p:nvPicPr>
          <p:cNvPr id="127" name="Рисунок 38">
            <a:extLst>
              <a:ext uri="{FF2B5EF4-FFF2-40B4-BE49-F238E27FC236}">
                <a16:creationId xmlns:a16="http://schemas.microsoft.com/office/drawing/2014/main" id="{5F808B33-5BB4-A83B-3E3E-03FC924392C8}"/>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9082270" y="5482790"/>
            <a:ext cx="263526" cy="263526"/>
          </a:xfrm>
          <a:prstGeom prst="rect">
            <a:avLst/>
          </a:prstGeom>
        </p:spPr>
      </p:pic>
      <p:pic>
        <p:nvPicPr>
          <p:cNvPr id="128" name="Рисунок 40">
            <a:extLst>
              <a:ext uri="{FF2B5EF4-FFF2-40B4-BE49-F238E27FC236}">
                <a16:creationId xmlns:a16="http://schemas.microsoft.com/office/drawing/2014/main" id="{E90241F0-F7EC-65EE-8878-E7338975361E}"/>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9657964" y="5482790"/>
            <a:ext cx="263526" cy="263526"/>
          </a:xfrm>
          <a:prstGeom prst="rect">
            <a:avLst/>
          </a:prstGeom>
        </p:spPr>
      </p:pic>
      <p:sp>
        <p:nvSpPr>
          <p:cNvPr id="137" name="TextBox 136">
            <a:extLst>
              <a:ext uri="{FF2B5EF4-FFF2-40B4-BE49-F238E27FC236}">
                <a16:creationId xmlns:a16="http://schemas.microsoft.com/office/drawing/2014/main" id="{AD4C17C1-B253-2087-F7C7-444AA9039F8B}"/>
              </a:ext>
            </a:extLst>
          </p:cNvPr>
          <p:cNvSpPr txBox="1"/>
          <p:nvPr/>
        </p:nvSpPr>
        <p:spPr>
          <a:xfrm>
            <a:off x="697961" y="5406804"/>
            <a:ext cx="3685685" cy="415498"/>
          </a:xfrm>
          <a:prstGeom prst="rect">
            <a:avLst/>
          </a:prstGeom>
          <a:noFill/>
        </p:spPr>
        <p:txBody>
          <a:bodyPr wrap="square">
            <a:spAutoFit/>
          </a:bodyPr>
          <a:lstStyle/>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Контроль кода проверки</a:t>
            </a:r>
          </a:p>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(проверка криптографической части кода маркировки)</a:t>
            </a:r>
          </a:p>
        </p:txBody>
      </p:sp>
      <p:pic>
        <p:nvPicPr>
          <p:cNvPr id="138" name="Рисунок 176">
            <a:extLst>
              <a:ext uri="{FF2B5EF4-FFF2-40B4-BE49-F238E27FC236}">
                <a16:creationId xmlns:a16="http://schemas.microsoft.com/office/drawing/2014/main" id="{83A1711C-4A13-49B3-3C9D-9A10C0F2D428}"/>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0239504" y="5482790"/>
            <a:ext cx="263526" cy="263526"/>
          </a:xfrm>
          <a:prstGeom prst="rect">
            <a:avLst/>
          </a:prstGeom>
        </p:spPr>
      </p:pic>
      <p:pic>
        <p:nvPicPr>
          <p:cNvPr id="139" name="Рисунок 190">
            <a:extLst>
              <a:ext uri="{FF2B5EF4-FFF2-40B4-BE49-F238E27FC236}">
                <a16:creationId xmlns:a16="http://schemas.microsoft.com/office/drawing/2014/main" id="{27F16D30-58AF-421B-746C-8EA37D79C2F6}"/>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0801301" y="5482790"/>
            <a:ext cx="263526" cy="263526"/>
          </a:xfrm>
          <a:prstGeom prst="rect">
            <a:avLst/>
          </a:prstGeom>
        </p:spPr>
      </p:pic>
      <p:pic>
        <p:nvPicPr>
          <p:cNvPr id="140" name="Рисунок 324">
            <a:extLst>
              <a:ext uri="{FF2B5EF4-FFF2-40B4-BE49-F238E27FC236}">
                <a16:creationId xmlns:a16="http://schemas.microsoft.com/office/drawing/2014/main" id="{FCBBA93A-7C64-BCED-89AF-A1E81817D222}"/>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5063008" y="6149779"/>
            <a:ext cx="263526" cy="263526"/>
          </a:xfrm>
          <a:prstGeom prst="rect">
            <a:avLst/>
          </a:prstGeom>
        </p:spPr>
      </p:pic>
      <p:sp>
        <p:nvSpPr>
          <p:cNvPr id="141" name="TextBox 140">
            <a:extLst>
              <a:ext uri="{FF2B5EF4-FFF2-40B4-BE49-F238E27FC236}">
                <a16:creationId xmlns:a16="http://schemas.microsoft.com/office/drawing/2014/main" id="{085F3EEE-708F-0224-EC12-BAAB27EF62DC}"/>
              </a:ext>
            </a:extLst>
          </p:cNvPr>
          <p:cNvSpPr txBox="1"/>
          <p:nvPr/>
        </p:nvSpPr>
        <p:spPr>
          <a:xfrm>
            <a:off x="689103" y="6073793"/>
            <a:ext cx="4030797" cy="415498"/>
          </a:xfrm>
          <a:prstGeom prst="rect">
            <a:avLst/>
          </a:prstGeom>
          <a:noFill/>
        </p:spPr>
        <p:txBody>
          <a:bodyPr wrap="square">
            <a:spAutoFit/>
          </a:bodyPr>
          <a:lstStyle/>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Контроль МРЦ</a:t>
            </a:r>
          </a:p>
          <a:p>
            <a:r>
              <a:rPr lang="ru-RU" sz="1050" dirty="0">
                <a:solidFill>
                  <a:srgbClr val="63666A"/>
                </a:solidFill>
                <a:latin typeface="Segoe UI" panose="020B0502040204020203" pitchFamily="34" charset="0"/>
                <a:ea typeface="Segoe UI" panose="020B0502040204020203" pitchFamily="34" charset="0"/>
                <a:cs typeface="Segoe UI" panose="020B0502040204020203" pitchFamily="34" charset="0"/>
              </a:rPr>
              <a:t>(цена продажа отличается от максимальной розничной цены)</a:t>
            </a:r>
          </a:p>
        </p:txBody>
      </p:sp>
      <p:cxnSp>
        <p:nvCxnSpPr>
          <p:cNvPr id="142" name="Прямая соединительная линия 181">
            <a:extLst>
              <a:ext uri="{FF2B5EF4-FFF2-40B4-BE49-F238E27FC236}">
                <a16:creationId xmlns:a16="http://schemas.microsoft.com/office/drawing/2014/main" id="{5DDADBED-5A90-64EC-18D4-19CEAA33A8E7}"/>
              </a:ext>
            </a:extLst>
          </p:cNvPr>
          <p:cNvCxnSpPr>
            <a:cxnSpLocks/>
          </p:cNvCxnSpPr>
          <p:nvPr/>
        </p:nvCxnSpPr>
        <p:spPr>
          <a:xfrm flipH="1">
            <a:off x="780960" y="2517844"/>
            <a:ext cx="10895040" cy="0"/>
          </a:xfrm>
          <a:prstGeom prst="line">
            <a:avLst/>
          </a:prstGeom>
          <a:ln w="12700">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45" name="Прямая соединительная линия 181">
            <a:extLst>
              <a:ext uri="{FF2B5EF4-FFF2-40B4-BE49-F238E27FC236}">
                <a16:creationId xmlns:a16="http://schemas.microsoft.com/office/drawing/2014/main" id="{230FC6D5-014F-140F-7609-2A2A30921ECC}"/>
              </a:ext>
            </a:extLst>
          </p:cNvPr>
          <p:cNvCxnSpPr>
            <a:cxnSpLocks/>
          </p:cNvCxnSpPr>
          <p:nvPr/>
        </p:nvCxnSpPr>
        <p:spPr>
          <a:xfrm flipH="1">
            <a:off x="780960" y="3201016"/>
            <a:ext cx="10895040" cy="0"/>
          </a:xfrm>
          <a:prstGeom prst="line">
            <a:avLst/>
          </a:prstGeom>
          <a:ln w="12700">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46" name="Прямая соединительная линия 181">
            <a:extLst>
              <a:ext uri="{FF2B5EF4-FFF2-40B4-BE49-F238E27FC236}">
                <a16:creationId xmlns:a16="http://schemas.microsoft.com/office/drawing/2014/main" id="{CD6E778A-8EE4-3363-3758-E4D007C48349}"/>
              </a:ext>
            </a:extLst>
          </p:cNvPr>
          <p:cNvCxnSpPr>
            <a:cxnSpLocks/>
          </p:cNvCxnSpPr>
          <p:nvPr/>
        </p:nvCxnSpPr>
        <p:spPr>
          <a:xfrm flipH="1">
            <a:off x="780960" y="3894699"/>
            <a:ext cx="10895040" cy="0"/>
          </a:xfrm>
          <a:prstGeom prst="line">
            <a:avLst/>
          </a:prstGeom>
          <a:ln w="12700">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47" name="Прямая соединительная линия 181">
            <a:extLst>
              <a:ext uri="{FF2B5EF4-FFF2-40B4-BE49-F238E27FC236}">
                <a16:creationId xmlns:a16="http://schemas.microsoft.com/office/drawing/2014/main" id="{AC61E82B-9D01-B058-0089-CC30780E8D8B}"/>
              </a:ext>
            </a:extLst>
          </p:cNvPr>
          <p:cNvCxnSpPr>
            <a:cxnSpLocks/>
          </p:cNvCxnSpPr>
          <p:nvPr/>
        </p:nvCxnSpPr>
        <p:spPr>
          <a:xfrm flipH="1">
            <a:off x="780960" y="4609402"/>
            <a:ext cx="10895040" cy="0"/>
          </a:xfrm>
          <a:prstGeom prst="line">
            <a:avLst/>
          </a:prstGeom>
          <a:ln w="12700">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48" name="Прямая соединительная линия 181">
            <a:extLst>
              <a:ext uri="{FF2B5EF4-FFF2-40B4-BE49-F238E27FC236}">
                <a16:creationId xmlns:a16="http://schemas.microsoft.com/office/drawing/2014/main" id="{2F5665BE-727C-97A1-8134-B4B52C440262}"/>
              </a:ext>
            </a:extLst>
          </p:cNvPr>
          <p:cNvCxnSpPr>
            <a:cxnSpLocks/>
          </p:cNvCxnSpPr>
          <p:nvPr/>
        </p:nvCxnSpPr>
        <p:spPr>
          <a:xfrm flipH="1">
            <a:off x="780960" y="5292574"/>
            <a:ext cx="10895040" cy="0"/>
          </a:xfrm>
          <a:prstGeom prst="line">
            <a:avLst/>
          </a:prstGeom>
          <a:ln w="12700">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49" name="Прямая соединительная линия 181">
            <a:extLst>
              <a:ext uri="{FF2B5EF4-FFF2-40B4-BE49-F238E27FC236}">
                <a16:creationId xmlns:a16="http://schemas.microsoft.com/office/drawing/2014/main" id="{6D504E37-C4DB-E2AF-EDBB-E76A23988239}"/>
              </a:ext>
            </a:extLst>
          </p:cNvPr>
          <p:cNvCxnSpPr>
            <a:cxnSpLocks/>
          </p:cNvCxnSpPr>
          <p:nvPr/>
        </p:nvCxnSpPr>
        <p:spPr>
          <a:xfrm flipH="1">
            <a:off x="780960" y="5944216"/>
            <a:ext cx="10895040" cy="0"/>
          </a:xfrm>
          <a:prstGeom prst="line">
            <a:avLst/>
          </a:prstGeom>
          <a:ln w="12700">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8710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8">
            <a:extLst>
              <a:ext uri="{FF2B5EF4-FFF2-40B4-BE49-F238E27FC236}">
                <a16:creationId xmlns:a16="http://schemas.microsoft.com/office/drawing/2014/main" id="{5432623C-0F47-4147-84B5-806E4BA136BC}"/>
              </a:ext>
            </a:extLst>
          </p:cNvPr>
          <p:cNvSpPr/>
          <p:nvPr/>
        </p:nvSpPr>
        <p:spPr>
          <a:xfrm>
            <a:off x="516000" y="359999"/>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cs typeface="Segoe UI" panose="020B0502040204020203" pitchFamily="34" charset="0"/>
              </a:rPr>
              <a:t>Проверки через ККТ: М, М+ и М- </a:t>
            </a:r>
          </a:p>
        </p:txBody>
      </p:sp>
      <p:sp>
        <p:nvSpPr>
          <p:cNvPr id="7" name="TextBox 6">
            <a:extLst>
              <a:ext uri="{FF2B5EF4-FFF2-40B4-BE49-F238E27FC236}">
                <a16:creationId xmlns:a16="http://schemas.microsoft.com/office/drawing/2014/main" id="{13672F88-D3B0-438B-B676-A2EF4778170A}"/>
              </a:ext>
            </a:extLst>
          </p:cNvPr>
          <p:cNvSpPr txBox="1"/>
          <p:nvPr/>
        </p:nvSpPr>
        <p:spPr>
          <a:xfrm>
            <a:off x="3279081" y="1351340"/>
            <a:ext cx="11159999" cy="523220"/>
          </a:xfrm>
          <a:prstGeom prst="rect">
            <a:avLst/>
          </a:prstGeom>
          <a:noFill/>
        </p:spPr>
        <p:txBody>
          <a:bodyPr wrap="square" anchor="ctr">
            <a:spAutoFit/>
          </a:bodyPr>
          <a:lstStyle>
            <a:defPPr>
              <a:defRPr lang="en-RU"/>
            </a:defPPr>
            <a:lvl1pPr>
              <a:defRPr sz="1600">
                <a:solidFill>
                  <a:srgbClr val="63666A"/>
                </a:solidFill>
                <a:latin typeface="Segoe UI" panose="020B0502040204020203" pitchFamily="34" charset="0"/>
                <a:cs typeface="Segoe UI" panose="020B0502040204020203" pitchFamily="34" charset="0"/>
              </a:defRPr>
            </a:lvl1pPr>
          </a:lstStyle>
          <a:p>
            <a:pPr>
              <a:spcAft>
                <a:spcPts val="1200"/>
              </a:spcAft>
            </a:pPr>
            <a:r>
              <a:rPr lang="ru-RU" sz="2800" b="1" dirty="0"/>
              <a:t>М+ ≠разрешительный режим!</a:t>
            </a:r>
          </a:p>
        </p:txBody>
      </p:sp>
      <p:sp>
        <p:nvSpPr>
          <p:cNvPr id="9" name="TextBox 8">
            <a:extLst>
              <a:ext uri="{FF2B5EF4-FFF2-40B4-BE49-F238E27FC236}">
                <a16:creationId xmlns:a16="http://schemas.microsoft.com/office/drawing/2014/main" id="{133D6539-E10C-4C05-AD85-DB34DF924FD9}"/>
              </a:ext>
            </a:extLst>
          </p:cNvPr>
          <p:cNvSpPr txBox="1"/>
          <p:nvPr/>
        </p:nvSpPr>
        <p:spPr>
          <a:xfrm>
            <a:off x="585574" y="2031122"/>
            <a:ext cx="11321504" cy="4278094"/>
          </a:xfrm>
          <a:prstGeom prst="rect">
            <a:avLst/>
          </a:prstGeom>
          <a:noFill/>
        </p:spPr>
        <p:txBody>
          <a:bodyPr wrap="square" anchor="ctr">
            <a:spAutoFit/>
          </a:bodyPr>
          <a:lstStyle>
            <a:defPPr>
              <a:defRPr lang="en-RU"/>
            </a:defPPr>
            <a:lvl1pPr marL="171450" indent="-171450">
              <a:lnSpc>
                <a:spcPct val="150000"/>
              </a:lnSpc>
              <a:spcAft>
                <a:spcPts val="1200"/>
              </a:spcAft>
              <a:buFont typeface="Arial" panose="020B0604020202020204" pitchFamily="34" charset="0"/>
              <a:buChar char="•"/>
              <a:defRPr sz="1600" b="1">
                <a:solidFill>
                  <a:srgbClr val="63666A"/>
                </a:solidFill>
                <a:latin typeface="Segoe UI" panose="020B0502040204020203" pitchFamily="34" charset="0"/>
                <a:cs typeface="Segoe UI" panose="020B0502040204020203" pitchFamily="34" charset="0"/>
              </a:defRPr>
            </a:lvl1pPr>
          </a:lstStyle>
          <a:p>
            <a:pPr marL="0" indent="0">
              <a:lnSpc>
                <a:spcPct val="100000"/>
              </a:lnSpc>
              <a:buNone/>
            </a:pPr>
            <a:r>
              <a:rPr lang="ru-RU" sz="2000" dirty="0"/>
              <a:t>[М+] </a:t>
            </a:r>
            <a:r>
              <a:rPr lang="ru-RU" b="0" dirty="0"/>
              <a:t>значит проверки прошли успешно, при этом проверяется только:</a:t>
            </a:r>
          </a:p>
          <a:p>
            <a:pPr marL="0" indent="0">
              <a:lnSpc>
                <a:spcPct val="100000"/>
              </a:lnSpc>
              <a:spcAft>
                <a:spcPts val="0"/>
              </a:spcAft>
              <a:buNone/>
            </a:pPr>
            <a:r>
              <a:rPr lang="ru-RU" b="0" dirty="0"/>
              <a:t>1. наличие кода в системе (был эмитирован)</a:t>
            </a:r>
          </a:p>
          <a:p>
            <a:pPr marL="0" indent="0">
              <a:lnSpc>
                <a:spcPct val="100000"/>
              </a:lnSpc>
              <a:spcAft>
                <a:spcPts val="0"/>
              </a:spcAft>
              <a:buNone/>
            </a:pPr>
            <a:r>
              <a:rPr lang="ru-RU" b="0" dirty="0"/>
              <a:t>2. структура кода маркировки</a:t>
            </a:r>
          </a:p>
          <a:p>
            <a:pPr marL="0" indent="0">
              <a:lnSpc>
                <a:spcPct val="100000"/>
              </a:lnSpc>
              <a:spcAft>
                <a:spcPts val="0"/>
              </a:spcAft>
              <a:buNone/>
            </a:pPr>
            <a:r>
              <a:rPr lang="ru-RU" b="0" dirty="0"/>
              <a:t>3. код проверки (</a:t>
            </a:r>
            <a:r>
              <a:rPr lang="ru-RU" b="0" dirty="0" err="1"/>
              <a:t>криптохвост</a:t>
            </a:r>
            <a:r>
              <a:rPr lang="ru-RU" b="0" dirty="0"/>
              <a:t>)</a:t>
            </a:r>
          </a:p>
          <a:p>
            <a:pPr marL="0" indent="0">
              <a:lnSpc>
                <a:spcPct val="100000"/>
              </a:lnSpc>
              <a:buNone/>
            </a:pPr>
            <a:r>
              <a:rPr lang="ru-RU" dirty="0"/>
              <a:t>При этом товар может быть: без нанесения, не введён в оборот, выведен из оборота, заблокирован по решению органа власти или с истёкшим сроком годности</a:t>
            </a:r>
          </a:p>
          <a:p>
            <a:pPr marL="0" indent="0">
              <a:lnSpc>
                <a:spcPct val="100000"/>
              </a:lnSpc>
              <a:spcAft>
                <a:spcPts val="0"/>
              </a:spcAft>
              <a:buNone/>
            </a:pPr>
            <a:br>
              <a:rPr lang="ru-RU" b="0" dirty="0"/>
            </a:br>
            <a:r>
              <a:rPr lang="ru-RU" sz="2000" dirty="0"/>
              <a:t>[М-] </a:t>
            </a:r>
            <a:r>
              <a:rPr lang="ru-RU" b="0" dirty="0"/>
              <a:t>значит минимум 1 из 3 проверок завершилась неуспешно</a:t>
            </a:r>
          </a:p>
          <a:p>
            <a:pPr marL="0" indent="0">
              <a:lnSpc>
                <a:spcPct val="100000"/>
              </a:lnSpc>
              <a:spcAft>
                <a:spcPts val="0"/>
              </a:spcAft>
              <a:buNone/>
            </a:pPr>
            <a:endParaRPr lang="ru-RU" b="0" dirty="0"/>
          </a:p>
          <a:p>
            <a:pPr marL="0" indent="0">
              <a:lnSpc>
                <a:spcPct val="100000"/>
              </a:lnSpc>
              <a:spcAft>
                <a:spcPts val="0"/>
              </a:spcAft>
              <a:buNone/>
            </a:pPr>
            <a:r>
              <a:rPr lang="ru-RU" sz="2000" dirty="0"/>
              <a:t>[М] </a:t>
            </a:r>
            <a:r>
              <a:rPr lang="ru-RU" b="0" dirty="0"/>
              <a:t>значит проверить не удалось (либо запрос на проверку не был отправлен, либо ответ на запрос не был получен, иначе был бы М+ или М-).</a:t>
            </a:r>
          </a:p>
          <a:p>
            <a:pPr marL="0" indent="0">
              <a:lnSpc>
                <a:spcPct val="100000"/>
              </a:lnSpc>
              <a:spcAft>
                <a:spcPts val="0"/>
              </a:spcAft>
              <a:buNone/>
            </a:pPr>
            <a:endParaRPr lang="ru-RU" b="0" dirty="0"/>
          </a:p>
          <a:p>
            <a:pPr marL="0" indent="0">
              <a:lnSpc>
                <a:spcPct val="100000"/>
              </a:lnSpc>
              <a:spcAft>
                <a:spcPts val="0"/>
              </a:spcAft>
              <a:buNone/>
            </a:pPr>
            <a:r>
              <a:rPr lang="ru-RU" b="0" dirty="0"/>
              <a:t>Разрешительный режим использует другой механизм (ППР 1944 от 21.11.23) — </a:t>
            </a:r>
            <a:r>
              <a:rPr lang="ru-RU" b="0" dirty="0" err="1"/>
              <a:t>верхнеуровневое</a:t>
            </a:r>
            <a:r>
              <a:rPr lang="ru-RU" b="0" dirty="0"/>
              <a:t> кассовое ПО (не касса) отправляет запрос на проверку через API напрямую в Честный знак, получает ответ и его интерпретирует:  запрещает продажу при наличии случаев запрета.</a:t>
            </a:r>
          </a:p>
        </p:txBody>
      </p:sp>
    </p:spTree>
    <p:extLst>
      <p:ext uri="{BB962C8B-B14F-4D97-AF65-F5344CB8AC3E}">
        <p14:creationId xmlns:p14="http://schemas.microsoft.com/office/powerpoint/2010/main" val="416799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8">
            <a:extLst>
              <a:ext uri="{FF2B5EF4-FFF2-40B4-BE49-F238E27FC236}">
                <a16:creationId xmlns:a16="http://schemas.microsoft.com/office/drawing/2014/main" id="{7BC60121-DF1D-093E-B8D9-208DFB9B27C9}"/>
              </a:ext>
            </a:extLst>
          </p:cNvPr>
          <p:cNvSpPr/>
          <p:nvPr/>
        </p:nvSpPr>
        <p:spPr>
          <a:xfrm>
            <a:off x="348049" y="391180"/>
            <a:ext cx="11160000" cy="720000"/>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ru-RU" sz="2400" b="1" dirty="0">
                <a:solidFill>
                  <a:srgbClr val="63666A"/>
                </a:solidFill>
                <a:latin typeface="Segoe UI" panose="020B0502040204020203" pitchFamily="34" charset="0"/>
                <a:cs typeface="Segoe UI" panose="020B0502040204020203" pitchFamily="34" charset="0"/>
              </a:rPr>
              <a:t>Как посмотреть все ли данные подаются у вас без нарушений?</a:t>
            </a:r>
            <a:endParaRPr lang="en-US" sz="2400" b="1" dirty="0">
              <a:solidFill>
                <a:srgbClr val="63666A"/>
              </a:solidFill>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C0411001-49B1-48D1-B488-F65DF2E8615F}"/>
              </a:ext>
            </a:extLst>
          </p:cNvPr>
          <p:cNvSpPr txBox="1"/>
          <p:nvPr/>
        </p:nvSpPr>
        <p:spPr>
          <a:xfrm>
            <a:off x="464198" y="1512881"/>
            <a:ext cx="5533316" cy="2616101"/>
          </a:xfrm>
          <a:prstGeom prst="rect">
            <a:avLst/>
          </a:prstGeom>
          <a:noFill/>
        </p:spPr>
        <p:txBody>
          <a:bodyPr wrap="square" anchor="ctr">
            <a:spAutoFit/>
          </a:bodyPr>
          <a:lstStyle>
            <a:defPPr>
              <a:defRPr lang="en-RU"/>
            </a:defPPr>
            <a:lvl1pPr marL="171450" indent="-171450">
              <a:spcAft>
                <a:spcPts val="1200"/>
              </a:spcAft>
              <a:buFont typeface="Arial" panose="020B0604020202020204" pitchFamily="34" charset="0"/>
              <a:buChar char="•"/>
              <a:defRPr sz="1600" b="1">
                <a:solidFill>
                  <a:srgbClr val="63666A"/>
                </a:solidFill>
                <a:latin typeface="Segoe UI" panose="020B0502040204020203" pitchFamily="34" charset="0"/>
                <a:cs typeface="Segoe UI" panose="020B0502040204020203" pitchFamily="34" charset="0"/>
              </a:defRPr>
            </a:lvl1pPr>
          </a:lstStyle>
          <a:p>
            <a:pPr marL="0" indent="0">
              <a:buNone/>
            </a:pPr>
            <a:r>
              <a:rPr lang="ru-RU" b="0" dirty="0"/>
              <a:t>1. Войти в личный кабинет системы маркировки “Честный знак”.</a:t>
            </a:r>
          </a:p>
          <a:p>
            <a:pPr marL="0" indent="0">
              <a:buNone/>
            </a:pPr>
            <a:br>
              <a:rPr lang="ru-RU" b="0" dirty="0"/>
            </a:br>
            <a:r>
              <a:rPr lang="ru-RU" b="0" dirty="0"/>
              <a:t>2. В «Главном окне» перейти в карточку «Статистика отклонений».</a:t>
            </a:r>
          </a:p>
          <a:p>
            <a:pPr marL="0" indent="0">
              <a:buNone/>
            </a:pPr>
            <a:br>
              <a:rPr lang="ru-RU" b="0" dirty="0"/>
            </a:br>
            <a:r>
              <a:rPr lang="ru-RU" b="0" dirty="0"/>
              <a:t>3. Для фильтрации по периоду в поле «Период» нажать иконку со стрелочкой вниз и выбрать необходимое значение из выпадающего списка:</a:t>
            </a:r>
          </a:p>
        </p:txBody>
      </p:sp>
      <p:pic>
        <p:nvPicPr>
          <p:cNvPr id="2050" name="Picture 2">
            <a:extLst>
              <a:ext uri="{FF2B5EF4-FFF2-40B4-BE49-F238E27FC236}">
                <a16:creationId xmlns:a16="http://schemas.microsoft.com/office/drawing/2014/main" id="{768969DC-5352-4789-8477-2598C0A367B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8000"/>
                    </a14:imgEffect>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5928049" y="1364245"/>
            <a:ext cx="4653791" cy="22341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ltraciya po periodu">
            <a:extLst>
              <a:ext uri="{FF2B5EF4-FFF2-40B4-BE49-F238E27FC236}">
                <a16:creationId xmlns:a16="http://schemas.microsoft.com/office/drawing/2014/main" id="{7A43843F-29AC-4617-A8D0-5A1F401B68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9000"/>
                    </a14:imgEffect>
                  </a14:imgLayer>
                </a14:imgProps>
              </a:ext>
              <a:ext uri="{28A0092B-C50C-407E-A947-70E740481C1C}">
                <a14:useLocalDpi xmlns:a14="http://schemas.microsoft.com/office/drawing/2010/main" val="0"/>
              </a:ext>
            </a:extLst>
          </a:blip>
          <a:srcRect/>
          <a:stretch>
            <a:fillRect/>
          </a:stretch>
        </p:blipFill>
        <p:spPr bwMode="auto">
          <a:xfrm>
            <a:off x="6561854" y="2497285"/>
            <a:ext cx="4686223" cy="221856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B115DF5-482F-45A5-A2A4-8E58CCE98B2C}"/>
              </a:ext>
            </a:extLst>
          </p:cNvPr>
          <p:cNvSpPr txBox="1"/>
          <p:nvPr/>
        </p:nvSpPr>
        <p:spPr>
          <a:xfrm>
            <a:off x="464198" y="4153103"/>
            <a:ext cx="5463851" cy="2954655"/>
          </a:xfrm>
          <a:prstGeom prst="rect">
            <a:avLst/>
          </a:prstGeom>
          <a:noFill/>
        </p:spPr>
        <p:txBody>
          <a:bodyPr wrap="square" anchor="ctr">
            <a:spAutoFit/>
          </a:bodyPr>
          <a:lstStyle>
            <a:defPPr>
              <a:defRPr lang="en-RU"/>
            </a:defPPr>
            <a:lvl1pPr indent="0">
              <a:spcAft>
                <a:spcPts val="1200"/>
              </a:spcAft>
              <a:buFont typeface="Arial" panose="020B0604020202020204" pitchFamily="34" charset="0"/>
              <a:buNone/>
              <a:defRPr sz="1600" b="0">
                <a:solidFill>
                  <a:srgbClr val="63666A"/>
                </a:solidFill>
                <a:latin typeface="Segoe UI" panose="020B0502040204020203" pitchFamily="34" charset="0"/>
                <a:cs typeface="Segoe UI" panose="020B0502040204020203" pitchFamily="34" charset="0"/>
              </a:defRPr>
            </a:lvl1pPr>
          </a:lstStyle>
          <a:p>
            <a:r>
              <a:rPr lang="ru-RU" dirty="0"/>
              <a:t>При нажатии иконки со стрелкой влево, расположенной слева от названия страницы, открывается «Главное окно».</a:t>
            </a:r>
            <a:br>
              <a:rPr lang="ru-RU" dirty="0"/>
            </a:br>
            <a:br>
              <a:rPr lang="ru-RU" dirty="0"/>
            </a:br>
            <a:r>
              <a:rPr lang="ru-RU" dirty="0"/>
              <a:t>Для создания задания на выгрузку со сведениями по отклонениям необходимо нажать иконку со стрелкой вниз. После этого откроется форма «Отклонения», в которой требуется заполнить поля ввода данных и нажать кнопку «Заказать выгрузку».</a:t>
            </a:r>
          </a:p>
          <a:p>
            <a:br>
              <a:rPr lang="ru-RU" dirty="0"/>
            </a:br>
            <a:endParaRPr lang="ru-RU" dirty="0"/>
          </a:p>
        </p:txBody>
      </p:sp>
      <p:pic>
        <p:nvPicPr>
          <p:cNvPr id="2056" name="Picture 8">
            <a:extLst>
              <a:ext uri="{FF2B5EF4-FFF2-40B4-BE49-F238E27FC236}">
                <a16:creationId xmlns:a16="http://schemas.microsoft.com/office/drawing/2014/main" id="{CEB0A2B2-2BD8-4A7D-B303-4ECDA36EBDB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974411" y="4277618"/>
            <a:ext cx="5449038" cy="23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150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CfQjnyvH_7U5MpaYaid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Bzg2hLrJMpFvNLrtG5eC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qrT4uRuMRi7YNic1Lj3W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UQSO_h5BbC7xax2UwoGp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8uNgSa2BhvAK6k1nIUZD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RjNI_jeRl_c6S.z7_oVf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XqLEeOQl1MY_mWmVeCue4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W1BxAsIv96qyCjOjaKgd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NXOWRDWY4H_0J3uFw5Nys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uNjRSvMv_MdIhlkclTb_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OUARApSeVEmg7BR7.3bqH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5AGCqu91dOYZWM8cH6n6R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1FDMw6bWCgYJIIWL8uOSl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_YHJEpJR02F_6Z1ptSJyW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Sqv_SUufsuKaqfhh1_hs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ndIjJjYGFvw7OUPOSaoP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BbxrFFxHvFQkIvlDQTeR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iuJmQF4kzwl3wNFq_xmI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sxe7skKbM.FOnRLz2pAMv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lU5YaE0R.Xi14L19W7XGT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NltjamWfGgoC98_KwG_V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11TTpMCLjYEPldK3MeQV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cWD.pfdmoKTGrLn055S_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EWS2wLlwb2lUiLWXLwLN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9Qw3saI7MxfbCXRApsOn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Cp2sdHQDw0MJrbWyOs1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FC.HE4TY.kI939GS.B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2Zm7vZivSoObVyKYQy.C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hGfaTYok9ValhNqvOMxE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fOvxiEbzQcsv5kTI5zT.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rze8wg7PxSavF1sOedud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R1NrSsEldCeKdnNT2Jy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Ink73aSGr5XXGlFv5EBB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__zahpmhze6KzJFYhSyRM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4xvKxZEy4QMgRFMV228mK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0xC2mcnqbpvzyhXigsC12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qiyjXklid8G1U2q1XVrar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Ze0EbUFPN5A3FtUgzdLR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q8Wn.EE91e6Gcm7ydc0q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50ZRZulucZswLOfr_ehU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_D8XuqiM.cZWLeNSIEPG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XiJMlBVtoLlYTzlpBWu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1wc8CYr5bcsKKis_rlek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SHnPDvsFZWj3hzoRCfGs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4345</TotalTime>
  <Words>2070</Words>
  <Application>Microsoft Macintosh PowerPoint</Application>
  <PresentationFormat>Широкоэкранный</PresentationFormat>
  <Paragraphs>207</Paragraphs>
  <Slides>18</Slides>
  <Notes>4</Notes>
  <HiddenSlides>0</HiddenSlides>
  <MMClips>1</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4" baseType="lpstr">
      <vt:lpstr>Arial</vt:lpstr>
      <vt:lpstr>Calibri</vt:lpstr>
      <vt:lpstr>Calibri Light</vt:lpstr>
      <vt:lpstr>Segoe UI</vt:lpstr>
      <vt:lpstr>Office Theme</vt:lpstr>
      <vt:lpstr>Слайд think-cell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Черняков Александр</dc:creator>
  <cp:lastModifiedBy>Microsoft Office User</cp:lastModifiedBy>
  <cp:revision>64</cp:revision>
  <dcterms:created xsi:type="dcterms:W3CDTF">2021-09-02T15:24:48Z</dcterms:created>
  <dcterms:modified xsi:type="dcterms:W3CDTF">2024-04-12T07:58:08Z</dcterms:modified>
</cp:coreProperties>
</file>